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97" r:id="rId3"/>
    <p:sldId id="289" r:id="rId4"/>
    <p:sldId id="290" r:id="rId5"/>
    <p:sldId id="305" r:id="rId6"/>
    <p:sldId id="291" r:id="rId7"/>
    <p:sldId id="285" r:id="rId8"/>
    <p:sldId id="296" r:id="rId9"/>
    <p:sldId id="299" r:id="rId10"/>
    <p:sldId id="301" r:id="rId11"/>
    <p:sldId id="286" r:id="rId12"/>
    <p:sldId id="302" r:id="rId13"/>
    <p:sldId id="283" r:id="rId14"/>
    <p:sldId id="304" r:id="rId15"/>
    <p:sldId id="30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e, Shun Fu" initials="LSF" lastIdx="1" clrIdx="0">
    <p:extLst>
      <p:ext uri="{19B8F6BF-5375-455C-9EA6-DF929625EA0E}">
        <p15:presenceInfo xmlns:p15="http://schemas.microsoft.com/office/powerpoint/2012/main" userId="S-1-5-21-3819232535-1506157902-3687175825-18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76471" autoAdjust="0"/>
  </p:normalViewPr>
  <p:slideViewPr>
    <p:cSldViewPr snapToGrid="0">
      <p:cViewPr varScale="1">
        <p:scale>
          <a:sx n="69" d="100"/>
          <a:sy n="69" d="100"/>
        </p:scale>
        <p:origin x="15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8EAAC9-8AED-47CB-AF9D-9A783F40AB72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9A690-78EA-4B97-8E1C-2EAFF105B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419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Benzodiapine</a:t>
            </a:r>
            <a:r>
              <a:rPr lang="en-US" dirty="0" smtClean="0"/>
              <a:t> known is commonly used as an anesthesia for the patients received cardiac surgery. However, individual RCT conducted</a:t>
            </a:r>
            <a:r>
              <a:rPr lang="en-US" baseline="0" dirty="0" smtClean="0"/>
              <a:t> in ICU showed that benzo has associated with an increased risk of delirium. </a:t>
            </a:r>
            <a:endParaRPr lang="en-US" dirty="0" smtClean="0"/>
          </a:p>
          <a:p>
            <a:r>
              <a:rPr lang="en-US" dirty="0" smtClean="0"/>
              <a:t>There is a wide variability in approach</a:t>
            </a:r>
            <a:r>
              <a:rPr lang="en-US" baseline="0" dirty="0" smtClean="0"/>
              <a:t> across individual practitioners because of the limited evidence based for best practice. Therefore, the practice guideline is base on expert opinion. T</a:t>
            </a:r>
            <a:r>
              <a:rPr lang="en-US" dirty="0" smtClean="0"/>
              <a:t>he goal of the B-free study is to establish the routine or restricted use of benzo in cardiac anesthesia affected incidence of post-operative delirium.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9A690-78EA-4B97-8E1C-2EAFF105B02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3743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Power was computed based</a:t>
            </a:r>
            <a:r>
              <a:rPr lang="en-US" baseline="0" dirty="0" smtClean="0"/>
              <a:t> on the sample size formula to look the effect of ICC on periods. </a:t>
            </a:r>
          </a:p>
          <a:p>
            <a:r>
              <a:rPr lang="en-US" baseline="0" dirty="0" smtClean="0"/>
              <a:t>Larger slope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9A690-78EA-4B97-8E1C-2EAFF105B02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216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Individual randomized clinical trials is better suited to test</a:t>
            </a:r>
            <a:r>
              <a:rPr lang="en-US" baseline="0" dirty="0" smtClean="0"/>
              <a:t> the clinical efficacy of an intervention limited to a specific population and under a conduct of an ideal setting</a:t>
            </a:r>
            <a:r>
              <a:rPr lang="en-US" dirty="0" smtClean="0"/>
              <a:t>.  As results, it may be lack of generalizability</a:t>
            </a:r>
            <a:r>
              <a:rPr lang="en-US" baseline="0" dirty="0" smtClean="0"/>
              <a:t> unless for a large sample size. It is required to obtain patient consent. 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cluster randomized clinical trial is to evaluate the effectiveness of the intervention in a given setting which accounts for the influences of . A waiver of the consent can be obtained if the intervention poses a minimal risk.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9A690-78EA-4B97-8E1C-2EAFF105B02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7834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However, it is known that cluster RCT is statistical less efficient because patients within a hospital may have more similar outcomes than those between hospitals , measured by intra-cluster correlation (ICC).</a:t>
            </a:r>
          </a:p>
          <a:p>
            <a:r>
              <a:rPr lang="en-US" dirty="0" smtClean="0"/>
              <a:t>Regain some statistical power by crossover from one intervention arm to the other one or more times. Each cluster acts its own control group.</a:t>
            </a:r>
          </a:p>
          <a:p>
            <a:r>
              <a:rPr lang="en-US" dirty="0" smtClean="0"/>
              <a:t>The</a:t>
            </a:r>
            <a:r>
              <a:rPr lang="en-US" baseline="0" dirty="0" smtClean="0"/>
              <a:t> objective is to examine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F61104C7-FAF6-41A0-A379-8455A718F07C}" type="slidenum">
              <a:rPr lang="en-US" sz="1400" smtClean="0">
                <a:latin typeface="Times New Roman"/>
              </a:r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2976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is the structure of a random effect model with the binary outcome </a:t>
            </a:r>
            <a:r>
              <a:rPr lang="en-US" dirty="0" err="1" smtClean="0"/>
              <a:t>yijk</a:t>
            </a:r>
            <a:r>
              <a:rPr lang="en-US" dirty="0" smtClean="0"/>
              <a:t>.</a:t>
            </a:r>
          </a:p>
          <a:p>
            <a:r>
              <a:rPr lang="en-US" dirty="0" smtClean="0"/>
              <a:t>-intervention:</a:t>
            </a:r>
          </a:p>
          <a:p>
            <a:r>
              <a:rPr lang="en-US" dirty="0" smtClean="0"/>
              <a:t>-cluster effect</a:t>
            </a:r>
          </a:p>
          <a:p>
            <a:r>
              <a:rPr lang="en-US" dirty="0" smtClean="0"/>
              <a:t>-cluster-period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9A690-78EA-4B97-8E1C-2EAFF105B02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5741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9A690-78EA-4B97-8E1C-2EAFF105B02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7181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9A690-78EA-4B97-8E1C-2EAFF105B02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6113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a)Examine different cluster sizes by fixing on</a:t>
            </a:r>
            <a:r>
              <a:rPr lang="en-US" baseline="0" dirty="0" smtClean="0"/>
              <a:t> 12 clusters</a:t>
            </a:r>
            <a:r>
              <a:rPr lang="en-US" dirty="0" smtClean="0"/>
              <a:t> and b) examine effect of number</a:t>
            </a:r>
            <a:r>
              <a:rPr lang="en-US" baseline="0" dirty="0" smtClean="0"/>
              <a:t> of clusters by fixing on each cluster with 800 patients.</a:t>
            </a:r>
          </a:p>
          <a:p>
            <a:pPr marL="0" indent="0">
              <a:buNone/>
            </a:pPr>
            <a:r>
              <a:rPr lang="en-US" dirty="0" smtClean="0"/>
              <a:t>Large slope observed for less than 8 periods for</a:t>
            </a:r>
            <a:r>
              <a:rPr lang="en-US" baseline="0" dirty="0" smtClean="0"/>
              <a:t> increasing from </a:t>
            </a:r>
            <a:r>
              <a:rPr lang="en-US" dirty="0" smtClean="0"/>
              <a:t>20% with 2 periods to 50% with 8 periods and a light power</a:t>
            </a:r>
            <a:r>
              <a:rPr lang="en-US" baseline="0" dirty="0" smtClean="0"/>
              <a:t> gain with a large cluster size.</a:t>
            </a:r>
          </a:p>
          <a:p>
            <a:pPr marL="0" indent="0">
              <a:buNone/>
            </a:pPr>
            <a:r>
              <a:rPr lang="en-US" baseline="0" dirty="0" smtClean="0"/>
              <a:t>Similar with larger slope observed less than 8 periods for larger clusters (&gt;= 12 clusters). A sample size of 24 clusters each 800 would have a power of 80% with 8 periods as compared to 30% with 2 periods.  </a:t>
            </a:r>
          </a:p>
          <a:p>
            <a:pPr marL="0" indent="0">
              <a:buNone/>
            </a:pPr>
            <a:r>
              <a:rPr lang="en-US" baseline="0" dirty="0" smtClean="0"/>
              <a:t>More power gain by increasing number of clusters instead of cluster size.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9A690-78EA-4B97-8E1C-2EAFF105B02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7566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Inflated type I error with 2</a:t>
            </a:r>
            <a:r>
              <a:rPr lang="en-US" baseline="0" dirty="0" smtClean="0"/>
              <a:t> periods but maintained at 5% with more than 4 periods for 12 clusters.</a:t>
            </a:r>
          </a:p>
          <a:p>
            <a:r>
              <a:rPr lang="en-US" baseline="0" dirty="0" smtClean="0"/>
              <a:t>In scenarios with a small number of clusters (e.g. 6 clusters), 5% type I error could be obtained with more than 8 periods.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9A690-78EA-4B97-8E1C-2EAFF105B02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5214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9A690-78EA-4B97-8E1C-2EAFF105B02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598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 A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0" y="0"/>
            <a:ext cx="9144000" cy="5943600"/>
          </a:xfrm>
          <a:prstGeom prst="rect">
            <a:avLst/>
          </a:prstGeom>
          <a:solidFill>
            <a:srgbClr val="3B6BA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914402"/>
            <a:ext cx="7315200" cy="5770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750" b="0" i="0" baseline="0">
                <a:solidFill>
                  <a:schemeClr val="bg1"/>
                </a:solidFill>
                <a:latin typeface="Arial" panose="020B0604020202020204" pitchFamily="34" charset="0"/>
                <a:cs typeface="Verdana"/>
              </a:defRPr>
            </a:lvl1pPr>
          </a:lstStyle>
          <a:p>
            <a:endParaRPr dirty="0"/>
          </a:p>
        </p:txBody>
      </p:sp>
      <p:sp>
        <p:nvSpPr>
          <p:cNvPr id="50" name="Rectangle 49"/>
          <p:cNvSpPr/>
          <p:nvPr userDrawn="1"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53" name="Picture 52" descr="PHRI_VisualIdentity_Primary_Colour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62474"/>
            <a:ext cx="2225064" cy="690993"/>
          </a:xfrm>
          <a:prstGeom prst="rect">
            <a:avLst/>
          </a:prstGeom>
        </p:spPr>
      </p:pic>
      <p:grpSp>
        <p:nvGrpSpPr>
          <p:cNvPr id="4" name="Group 3"/>
          <p:cNvGrpSpPr/>
          <p:nvPr userDrawn="1"/>
        </p:nvGrpSpPr>
        <p:grpSpPr>
          <a:xfrm>
            <a:off x="6803136" y="6172202"/>
            <a:ext cx="1990344" cy="453613"/>
            <a:chOff x="6163056" y="5867400"/>
            <a:chExt cx="2633848" cy="576072"/>
          </a:xfrm>
        </p:grpSpPr>
        <p:pic>
          <p:nvPicPr>
            <p:cNvPr id="54" name="Picture 53" descr="HHS_RGB.emf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63056" y="5867400"/>
              <a:ext cx="1377521" cy="484631"/>
            </a:xfrm>
            <a:prstGeom prst="rect">
              <a:avLst/>
            </a:prstGeom>
          </p:spPr>
        </p:pic>
        <p:pic>
          <p:nvPicPr>
            <p:cNvPr id="55" name="Picture 54" descr="Mac_CMYK_HS-tagline.emf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54112" y="5867400"/>
              <a:ext cx="1042792" cy="576072"/>
            </a:xfrm>
            <a:prstGeom prst="rect">
              <a:avLst/>
            </a:prstGeom>
          </p:spPr>
        </p:pic>
      </p:grp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14400" y="2633474"/>
            <a:ext cx="7315200" cy="2885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75" b="0" i="1" baseline="0">
                <a:solidFill>
                  <a:schemeClr val="bg1"/>
                </a:solidFill>
                <a:latin typeface="Arial" panose="020B0604020202020204" pitchFamily="34" charset="0"/>
                <a:cs typeface="Verdana"/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65880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Layout 2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33"/>
          <p:cNvSpPr txBox="1"/>
          <p:nvPr userDrawn="1"/>
        </p:nvSpPr>
        <p:spPr>
          <a:xfrm>
            <a:off x="457200" y="6291073"/>
            <a:ext cx="1657350" cy="256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 algn="ctr">
              <a:lnSpc>
                <a:spcPts val="2033"/>
              </a:lnSpc>
            </a:pPr>
            <a:r>
              <a:rPr sz="900" b="0" spc="19" dirty="0">
                <a:solidFill>
                  <a:srgbClr val="0F2C52"/>
                </a:solidFill>
                <a:latin typeface="Arial"/>
                <a:cs typeface="Arial"/>
              </a:rPr>
              <a:t>www.</a:t>
            </a:r>
            <a:r>
              <a:rPr sz="900" b="0" spc="19" dirty="0">
                <a:solidFill>
                  <a:srgbClr val="0F2C52"/>
                </a:solidFill>
                <a:latin typeface="Tahoma"/>
                <a:cs typeface="Tahoma"/>
              </a:rPr>
              <a:t>phri</a:t>
            </a:r>
            <a:r>
              <a:rPr sz="900" b="0" spc="19" dirty="0">
                <a:solidFill>
                  <a:srgbClr val="0F2C52"/>
                </a:solidFill>
                <a:latin typeface="Arial"/>
                <a:cs typeface="Arial"/>
              </a:rPr>
              <a:t>.ca</a:t>
            </a:r>
            <a:endParaRPr sz="900" b="0" dirty="0">
              <a:latin typeface="Arial"/>
              <a:cs typeface="Arial"/>
            </a:endParaRPr>
          </a:p>
        </p:txBody>
      </p:sp>
      <p:pic>
        <p:nvPicPr>
          <p:cNvPr id="10" name="Picture 9" descr="PHRI_VisualIdentity_Primary_Colour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465" y="5925312"/>
            <a:ext cx="1855007" cy="576072"/>
          </a:xfrm>
          <a:prstGeom prst="rect">
            <a:avLst/>
          </a:prstGeom>
        </p:spPr>
      </p:pic>
      <p:sp>
        <p:nvSpPr>
          <p:cNvPr id="6" name="Holder 2"/>
          <p:cNvSpPr>
            <a:spLocks noGrp="1"/>
          </p:cNvSpPr>
          <p:nvPr>
            <p:ph type="title"/>
          </p:nvPr>
        </p:nvSpPr>
        <p:spPr>
          <a:xfrm>
            <a:off x="901701" y="839156"/>
            <a:ext cx="7340600" cy="457200"/>
          </a:xfrm>
          <a:prstGeom prst="rect">
            <a:avLst/>
          </a:prstGeom>
        </p:spPr>
        <p:txBody>
          <a:bodyPr lIns="0" tIns="0" rIns="0" bIns="0"/>
          <a:lstStyle>
            <a:lvl1pPr>
              <a:defRPr sz="2250" b="0" i="0" baseline="0">
                <a:solidFill>
                  <a:srgbClr val="1C4A7C"/>
                </a:solidFill>
                <a:latin typeface="Arial" panose="020B0604020202020204" pitchFamily="34" charset="0"/>
                <a:cs typeface="Verdana"/>
              </a:defRPr>
            </a:lvl1pPr>
          </a:lstStyle>
          <a:p>
            <a:endParaRPr dirty="0"/>
          </a:p>
        </p:txBody>
      </p:sp>
      <p:sp>
        <p:nvSpPr>
          <p:cNvPr id="8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900684" y="1609345"/>
            <a:ext cx="7342632" cy="276999"/>
          </a:xfrm>
        </p:spPr>
        <p:txBody>
          <a:bodyPr vert="horz"/>
          <a:lstStyle>
            <a:lvl1pPr>
              <a:defRPr baseline="0"/>
            </a:lvl1pPr>
          </a:lstStyle>
          <a:p>
            <a:pPr lvl="0"/>
            <a:r>
              <a:rPr lang="en-US" dirty="0" smtClean="0"/>
              <a:t>Click to add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21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Layout 3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 userDrawn="1"/>
        </p:nvSpPr>
        <p:spPr>
          <a:xfrm>
            <a:off x="3264053" y="0"/>
            <a:ext cx="5879947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8" name="Holder 2"/>
          <p:cNvSpPr>
            <a:spLocks noGrp="1"/>
          </p:cNvSpPr>
          <p:nvPr>
            <p:ph type="title"/>
          </p:nvPr>
        </p:nvSpPr>
        <p:spPr>
          <a:xfrm>
            <a:off x="901701" y="839156"/>
            <a:ext cx="7340600" cy="457200"/>
          </a:xfrm>
          <a:prstGeom prst="rect">
            <a:avLst/>
          </a:prstGeom>
        </p:spPr>
        <p:txBody>
          <a:bodyPr lIns="0" tIns="0" rIns="0" bIns="0"/>
          <a:lstStyle>
            <a:lvl1pPr>
              <a:defRPr sz="2250" b="0" i="0" baseline="0">
                <a:solidFill>
                  <a:srgbClr val="1C4A7C"/>
                </a:solidFill>
                <a:latin typeface="Arial" panose="020B0604020202020204" pitchFamily="34" charset="0"/>
                <a:cs typeface="Verdana"/>
              </a:defRPr>
            </a:lvl1pPr>
          </a:lstStyle>
          <a:p>
            <a:endParaRPr dirty="0"/>
          </a:p>
        </p:txBody>
      </p:sp>
      <p:sp>
        <p:nvSpPr>
          <p:cNvPr id="9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900684" y="1609345"/>
            <a:ext cx="7342632" cy="276999"/>
          </a:xfrm>
        </p:spPr>
        <p:txBody>
          <a:bodyPr vert="horz"/>
          <a:lstStyle>
            <a:lvl1pPr>
              <a:defRPr baseline="0"/>
            </a:lvl1pPr>
          </a:lstStyle>
          <a:p>
            <a:pPr lvl="0"/>
            <a:r>
              <a:rPr lang="en-US" dirty="0" smtClean="0"/>
              <a:t>Click to add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8956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Layout 3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2"/>
          <p:cNvSpPr>
            <a:spLocks noGrp="1"/>
          </p:cNvSpPr>
          <p:nvPr>
            <p:ph type="title"/>
          </p:nvPr>
        </p:nvSpPr>
        <p:spPr>
          <a:xfrm>
            <a:off x="901701" y="839156"/>
            <a:ext cx="7340600" cy="457200"/>
          </a:xfrm>
          <a:prstGeom prst="rect">
            <a:avLst/>
          </a:prstGeom>
        </p:spPr>
        <p:txBody>
          <a:bodyPr lIns="0" tIns="0" rIns="0" bIns="0"/>
          <a:lstStyle>
            <a:lvl1pPr>
              <a:defRPr sz="2250" b="0" i="0" baseline="0">
                <a:solidFill>
                  <a:srgbClr val="1C4A7C"/>
                </a:solidFill>
                <a:latin typeface="Arial" panose="020B0604020202020204" pitchFamily="34" charset="0"/>
                <a:cs typeface="Verdana"/>
              </a:defRPr>
            </a:lvl1pPr>
          </a:lstStyle>
          <a:p>
            <a:endParaRPr dirty="0"/>
          </a:p>
        </p:txBody>
      </p:sp>
      <p:sp>
        <p:nvSpPr>
          <p:cNvPr id="5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900684" y="1609345"/>
            <a:ext cx="7342632" cy="276999"/>
          </a:xfrm>
        </p:spPr>
        <p:txBody>
          <a:bodyPr vert="horz"/>
          <a:lstStyle>
            <a:lvl1pPr>
              <a:defRPr baseline="0"/>
            </a:lvl1pPr>
          </a:lstStyle>
          <a:p>
            <a:pPr lvl="0"/>
            <a:r>
              <a:rPr lang="en-US" dirty="0" smtClean="0"/>
              <a:t>Click to add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717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Layout 3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k object 16"/>
          <p:cNvSpPr/>
          <p:nvPr userDrawn="1"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5486400">
                <a:moveTo>
                  <a:pt x="0" y="5486400"/>
                </a:moveTo>
                <a:lnTo>
                  <a:pt x="9144000" y="5486400"/>
                </a:lnTo>
                <a:lnTo>
                  <a:pt x="9144000" y="0"/>
                </a:lnTo>
                <a:lnTo>
                  <a:pt x="0" y="0"/>
                </a:lnTo>
                <a:lnTo>
                  <a:pt x="0" y="5486400"/>
                </a:lnTo>
                <a:close/>
              </a:path>
            </a:pathLst>
          </a:custGeom>
          <a:solidFill>
            <a:srgbClr val="ECF4F9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8" name="Holder 2"/>
          <p:cNvSpPr>
            <a:spLocks noGrp="1"/>
          </p:cNvSpPr>
          <p:nvPr>
            <p:ph type="title"/>
          </p:nvPr>
        </p:nvSpPr>
        <p:spPr>
          <a:xfrm>
            <a:off x="901701" y="839156"/>
            <a:ext cx="7340600" cy="457200"/>
          </a:xfrm>
          <a:prstGeom prst="rect">
            <a:avLst/>
          </a:prstGeom>
        </p:spPr>
        <p:txBody>
          <a:bodyPr lIns="0" tIns="0" rIns="0" bIns="0"/>
          <a:lstStyle>
            <a:lvl1pPr>
              <a:defRPr sz="2250" b="0" i="0" baseline="0">
                <a:solidFill>
                  <a:srgbClr val="1C4A7C"/>
                </a:solidFill>
                <a:latin typeface="Arial" panose="020B0604020202020204" pitchFamily="34" charset="0"/>
                <a:cs typeface="Verdana"/>
              </a:defRPr>
            </a:lvl1pPr>
          </a:lstStyle>
          <a:p>
            <a:endParaRPr dirty="0"/>
          </a:p>
        </p:txBody>
      </p:sp>
      <p:sp>
        <p:nvSpPr>
          <p:cNvPr id="9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900684" y="1609345"/>
            <a:ext cx="7342632" cy="276999"/>
          </a:xfrm>
        </p:spPr>
        <p:txBody>
          <a:bodyPr vert="horz"/>
          <a:lstStyle>
            <a:lvl1pPr>
              <a:defRPr baseline="0"/>
            </a:lvl1pPr>
          </a:lstStyle>
          <a:p>
            <a:pPr lvl="0"/>
            <a:r>
              <a:rPr lang="en-US" dirty="0" smtClean="0"/>
              <a:t>Click to add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3067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Layout 4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5715000"/>
          </a:xfrm>
          <a:custGeom>
            <a:avLst/>
            <a:gdLst/>
            <a:ahLst/>
            <a:cxnLst/>
            <a:rect l="l" t="t" r="r" b="b"/>
            <a:pathLst>
              <a:path w="9144000" h="5486400">
                <a:moveTo>
                  <a:pt x="0" y="5486400"/>
                </a:moveTo>
                <a:lnTo>
                  <a:pt x="9144000" y="5486400"/>
                </a:lnTo>
                <a:lnTo>
                  <a:pt x="9144000" y="0"/>
                </a:lnTo>
                <a:lnTo>
                  <a:pt x="0" y="0"/>
                </a:lnTo>
                <a:lnTo>
                  <a:pt x="0" y="5486400"/>
                </a:lnTo>
                <a:close/>
              </a:path>
            </a:pathLst>
          </a:custGeom>
          <a:solidFill>
            <a:srgbClr val="ECF4F9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8" name="object 33"/>
          <p:cNvSpPr txBox="1"/>
          <p:nvPr userDrawn="1"/>
        </p:nvSpPr>
        <p:spPr>
          <a:xfrm>
            <a:off x="6976872" y="6172200"/>
            <a:ext cx="1828800" cy="256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 algn="r">
              <a:lnSpc>
                <a:spcPts val="2033"/>
              </a:lnSpc>
            </a:pPr>
            <a:r>
              <a:rPr sz="1350" b="0" spc="19" dirty="0">
                <a:solidFill>
                  <a:srgbClr val="0F2C52"/>
                </a:solidFill>
                <a:latin typeface="Arial"/>
                <a:cs typeface="Arial"/>
              </a:rPr>
              <a:t>www.</a:t>
            </a:r>
            <a:r>
              <a:rPr sz="1350" b="0" spc="19" dirty="0">
                <a:solidFill>
                  <a:srgbClr val="0F2C52"/>
                </a:solidFill>
                <a:latin typeface="Tahoma"/>
                <a:cs typeface="Tahoma"/>
              </a:rPr>
              <a:t>phri</a:t>
            </a:r>
            <a:r>
              <a:rPr sz="1350" b="0" spc="19" dirty="0">
                <a:solidFill>
                  <a:srgbClr val="0F2C52"/>
                </a:solidFill>
                <a:latin typeface="Arial"/>
                <a:cs typeface="Arial"/>
              </a:rPr>
              <a:t>.ca</a:t>
            </a:r>
            <a:endParaRPr sz="1350" b="0" dirty="0">
              <a:latin typeface="Arial"/>
              <a:cs typeface="Arial"/>
            </a:endParaRPr>
          </a:p>
        </p:txBody>
      </p:sp>
      <p:pic>
        <p:nvPicPr>
          <p:cNvPr id="9" name="Picture 8" descr="PHRI_VisualIdentity_Primary_Colour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24" y="5943600"/>
            <a:ext cx="2208342" cy="685800"/>
          </a:xfrm>
          <a:prstGeom prst="rect">
            <a:avLst/>
          </a:prstGeom>
        </p:spPr>
      </p:pic>
      <p:sp>
        <p:nvSpPr>
          <p:cNvPr id="10" name="Holder 2"/>
          <p:cNvSpPr>
            <a:spLocks noGrp="1"/>
          </p:cNvSpPr>
          <p:nvPr>
            <p:ph type="title"/>
          </p:nvPr>
        </p:nvSpPr>
        <p:spPr>
          <a:xfrm>
            <a:off x="901701" y="839156"/>
            <a:ext cx="7340600" cy="457200"/>
          </a:xfrm>
          <a:prstGeom prst="rect">
            <a:avLst/>
          </a:prstGeom>
        </p:spPr>
        <p:txBody>
          <a:bodyPr lIns="0" tIns="0" rIns="0" bIns="0"/>
          <a:lstStyle>
            <a:lvl1pPr>
              <a:defRPr sz="2250" b="0" i="0" baseline="0">
                <a:solidFill>
                  <a:srgbClr val="1C4A7C"/>
                </a:solidFill>
                <a:latin typeface="Arial" panose="020B0604020202020204" pitchFamily="34" charset="0"/>
                <a:cs typeface="Verdana"/>
              </a:defRPr>
            </a:lvl1pPr>
          </a:lstStyle>
          <a:p>
            <a:endParaRPr dirty="0"/>
          </a:p>
        </p:txBody>
      </p:sp>
      <p:sp>
        <p:nvSpPr>
          <p:cNvPr id="11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900684" y="1609345"/>
            <a:ext cx="7342632" cy="276999"/>
          </a:xfrm>
        </p:spPr>
        <p:txBody>
          <a:bodyPr vert="horz"/>
          <a:lstStyle>
            <a:lvl1pPr>
              <a:defRPr baseline="0"/>
            </a:lvl1pPr>
          </a:lstStyle>
          <a:p>
            <a:pPr lvl="0"/>
            <a:r>
              <a:rPr lang="en-US" dirty="0" smtClean="0"/>
              <a:t>Click to add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2202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Layout 4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5715000"/>
          </a:xfrm>
          <a:custGeom>
            <a:avLst/>
            <a:gdLst/>
            <a:ahLst/>
            <a:cxnLst/>
            <a:rect l="l" t="t" r="r" b="b"/>
            <a:pathLst>
              <a:path w="9144000" h="5486400">
                <a:moveTo>
                  <a:pt x="0" y="5486400"/>
                </a:moveTo>
                <a:lnTo>
                  <a:pt x="9144000" y="5486400"/>
                </a:lnTo>
                <a:lnTo>
                  <a:pt x="9144000" y="0"/>
                </a:lnTo>
                <a:lnTo>
                  <a:pt x="0" y="0"/>
                </a:lnTo>
                <a:lnTo>
                  <a:pt x="0" y="5486400"/>
                </a:lnTo>
                <a:close/>
              </a:path>
            </a:pathLst>
          </a:custGeom>
          <a:solidFill>
            <a:srgbClr val="ECF4F9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10" name="object 33"/>
          <p:cNvSpPr txBox="1"/>
          <p:nvPr userDrawn="1"/>
        </p:nvSpPr>
        <p:spPr>
          <a:xfrm>
            <a:off x="457200" y="6291073"/>
            <a:ext cx="1657350" cy="256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 algn="ctr">
              <a:lnSpc>
                <a:spcPts val="2033"/>
              </a:lnSpc>
            </a:pPr>
            <a:r>
              <a:rPr sz="900" b="0" spc="19" dirty="0">
                <a:solidFill>
                  <a:srgbClr val="0F2C52"/>
                </a:solidFill>
                <a:latin typeface="Arial"/>
                <a:cs typeface="Arial"/>
              </a:rPr>
              <a:t>www.</a:t>
            </a:r>
            <a:r>
              <a:rPr sz="900" b="0" spc="19" dirty="0">
                <a:solidFill>
                  <a:srgbClr val="0F2C52"/>
                </a:solidFill>
                <a:latin typeface="Tahoma"/>
                <a:cs typeface="Tahoma"/>
              </a:rPr>
              <a:t>phri</a:t>
            </a:r>
            <a:r>
              <a:rPr sz="900" b="0" spc="19" dirty="0">
                <a:solidFill>
                  <a:srgbClr val="0F2C52"/>
                </a:solidFill>
                <a:latin typeface="Arial"/>
                <a:cs typeface="Arial"/>
              </a:rPr>
              <a:t>.ca</a:t>
            </a:r>
            <a:endParaRPr sz="900" b="0" dirty="0">
              <a:latin typeface="Arial"/>
              <a:cs typeface="Arial"/>
            </a:endParaRPr>
          </a:p>
        </p:txBody>
      </p:sp>
      <p:pic>
        <p:nvPicPr>
          <p:cNvPr id="11" name="Picture 10" descr="PHRI_VisualIdentity_Primary_Colour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465" y="5925312"/>
            <a:ext cx="1855007" cy="576072"/>
          </a:xfrm>
          <a:prstGeom prst="rect">
            <a:avLst/>
          </a:prstGeom>
        </p:spPr>
      </p:pic>
      <p:sp>
        <p:nvSpPr>
          <p:cNvPr id="8" name="Holder 2"/>
          <p:cNvSpPr>
            <a:spLocks noGrp="1"/>
          </p:cNvSpPr>
          <p:nvPr>
            <p:ph type="title"/>
          </p:nvPr>
        </p:nvSpPr>
        <p:spPr>
          <a:xfrm>
            <a:off x="901701" y="839156"/>
            <a:ext cx="7340600" cy="457200"/>
          </a:xfrm>
          <a:prstGeom prst="rect">
            <a:avLst/>
          </a:prstGeom>
        </p:spPr>
        <p:txBody>
          <a:bodyPr lIns="0" tIns="0" rIns="0" bIns="0"/>
          <a:lstStyle>
            <a:lvl1pPr>
              <a:defRPr sz="2250" b="0" i="0" baseline="0">
                <a:solidFill>
                  <a:srgbClr val="1C4A7C"/>
                </a:solidFill>
                <a:latin typeface="Arial" panose="020B0604020202020204" pitchFamily="34" charset="0"/>
                <a:cs typeface="Verdana"/>
              </a:defRPr>
            </a:lvl1pPr>
          </a:lstStyle>
          <a:p>
            <a:endParaRPr dirty="0"/>
          </a:p>
        </p:txBody>
      </p:sp>
      <p:sp>
        <p:nvSpPr>
          <p:cNvPr id="9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900684" y="1609345"/>
            <a:ext cx="7342632" cy="276999"/>
          </a:xfrm>
        </p:spPr>
        <p:txBody>
          <a:bodyPr vert="horz"/>
          <a:lstStyle>
            <a:lvl1pPr>
              <a:defRPr baseline="0"/>
            </a:lvl1pPr>
          </a:lstStyle>
          <a:p>
            <a:pPr lvl="0"/>
            <a:r>
              <a:rPr lang="en-US" dirty="0" smtClean="0"/>
              <a:t>Click to add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407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Layout 5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600700" y="0"/>
            <a:ext cx="3543300" cy="5715000"/>
          </a:xfrm>
          <a:custGeom>
            <a:avLst/>
            <a:gdLst/>
            <a:ahLst/>
            <a:cxnLst/>
            <a:rect l="l" t="t" r="r" b="b"/>
            <a:pathLst>
              <a:path w="3543300" h="5486400">
                <a:moveTo>
                  <a:pt x="0" y="5486400"/>
                </a:moveTo>
                <a:lnTo>
                  <a:pt x="3543300" y="5486400"/>
                </a:lnTo>
                <a:lnTo>
                  <a:pt x="3543300" y="0"/>
                </a:lnTo>
                <a:lnTo>
                  <a:pt x="0" y="0"/>
                </a:lnTo>
                <a:lnTo>
                  <a:pt x="0" y="5486400"/>
                </a:lnTo>
                <a:close/>
              </a:path>
            </a:pathLst>
          </a:custGeom>
          <a:solidFill>
            <a:srgbClr val="ECF4F9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9" name="Holder 2"/>
          <p:cNvSpPr>
            <a:spLocks noGrp="1"/>
          </p:cNvSpPr>
          <p:nvPr>
            <p:ph type="title"/>
          </p:nvPr>
        </p:nvSpPr>
        <p:spPr>
          <a:xfrm>
            <a:off x="901700" y="839155"/>
            <a:ext cx="4343400" cy="914400"/>
          </a:xfrm>
          <a:prstGeom prst="rect">
            <a:avLst/>
          </a:prstGeom>
        </p:spPr>
        <p:txBody>
          <a:bodyPr lIns="0" tIns="0" rIns="0" bIns="0"/>
          <a:lstStyle>
            <a:lvl1pPr>
              <a:defRPr sz="2250" b="0" i="0" baseline="0">
                <a:solidFill>
                  <a:srgbClr val="1C4A7C"/>
                </a:solidFill>
                <a:latin typeface="Arial" panose="020B0604020202020204" pitchFamily="34" charset="0"/>
                <a:cs typeface="Verdana"/>
              </a:defRPr>
            </a:lvl1pPr>
          </a:lstStyle>
          <a:p>
            <a:endParaRPr dirty="0"/>
          </a:p>
        </p:txBody>
      </p:sp>
      <p:sp>
        <p:nvSpPr>
          <p:cNvPr id="11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5943600" y="838201"/>
            <a:ext cx="2743200" cy="276999"/>
          </a:xfrm>
        </p:spPr>
        <p:txBody>
          <a:bodyPr vert="horz"/>
          <a:lstStyle>
            <a:lvl1pPr>
              <a:defRPr baseline="0"/>
            </a:lvl1pPr>
          </a:lstStyle>
          <a:p>
            <a:pPr lvl="0"/>
            <a:r>
              <a:rPr lang="en-US" dirty="0" smtClean="0"/>
              <a:t>Click to add content</a:t>
            </a:r>
            <a:endParaRPr lang="en-US" dirty="0"/>
          </a:p>
        </p:txBody>
      </p:sp>
      <p:sp>
        <p:nvSpPr>
          <p:cNvPr id="12" name="object 33"/>
          <p:cNvSpPr txBox="1"/>
          <p:nvPr userDrawn="1"/>
        </p:nvSpPr>
        <p:spPr>
          <a:xfrm>
            <a:off x="6976872" y="6172200"/>
            <a:ext cx="1828800" cy="256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 algn="r">
              <a:lnSpc>
                <a:spcPts val="2033"/>
              </a:lnSpc>
            </a:pPr>
            <a:r>
              <a:rPr sz="1350" b="0" spc="19" dirty="0">
                <a:solidFill>
                  <a:srgbClr val="0F2C52"/>
                </a:solidFill>
                <a:latin typeface="Arial"/>
                <a:cs typeface="Arial"/>
              </a:rPr>
              <a:t>www.</a:t>
            </a:r>
            <a:r>
              <a:rPr sz="1350" b="0" spc="19" dirty="0">
                <a:solidFill>
                  <a:srgbClr val="0F2C52"/>
                </a:solidFill>
                <a:latin typeface="Tahoma"/>
                <a:cs typeface="Tahoma"/>
              </a:rPr>
              <a:t>phri</a:t>
            </a:r>
            <a:r>
              <a:rPr sz="1350" b="0" spc="19" dirty="0">
                <a:solidFill>
                  <a:srgbClr val="0F2C52"/>
                </a:solidFill>
                <a:latin typeface="Arial"/>
                <a:cs typeface="Arial"/>
              </a:rPr>
              <a:t>.ca</a:t>
            </a:r>
            <a:endParaRPr sz="1350" b="0" dirty="0">
              <a:latin typeface="Arial"/>
              <a:cs typeface="Arial"/>
            </a:endParaRPr>
          </a:p>
        </p:txBody>
      </p:sp>
      <p:pic>
        <p:nvPicPr>
          <p:cNvPr id="13" name="Picture 12" descr="PHRI_VisualIdentity_Primary_Colour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24" y="5943600"/>
            <a:ext cx="2208342" cy="685800"/>
          </a:xfrm>
          <a:prstGeom prst="rect">
            <a:avLst/>
          </a:prstGeom>
        </p:spPr>
      </p:pic>
      <p:sp>
        <p:nvSpPr>
          <p:cNvPr id="14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900684" y="2057401"/>
            <a:ext cx="4343400" cy="276999"/>
          </a:xfrm>
        </p:spPr>
        <p:txBody>
          <a:bodyPr vert="horz"/>
          <a:lstStyle>
            <a:lvl1pPr>
              <a:defRPr baseline="0"/>
            </a:lvl1pPr>
          </a:lstStyle>
          <a:p>
            <a:pPr lvl="0"/>
            <a:r>
              <a:rPr lang="en-US" dirty="0" smtClean="0"/>
              <a:t>Click to add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403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Layout 5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600700" y="0"/>
            <a:ext cx="3543300" cy="5715000"/>
          </a:xfrm>
          <a:custGeom>
            <a:avLst/>
            <a:gdLst/>
            <a:ahLst/>
            <a:cxnLst/>
            <a:rect l="l" t="t" r="r" b="b"/>
            <a:pathLst>
              <a:path w="3543300" h="5486400">
                <a:moveTo>
                  <a:pt x="0" y="5486400"/>
                </a:moveTo>
                <a:lnTo>
                  <a:pt x="3543300" y="5486400"/>
                </a:lnTo>
                <a:lnTo>
                  <a:pt x="3543300" y="0"/>
                </a:lnTo>
                <a:lnTo>
                  <a:pt x="0" y="0"/>
                </a:lnTo>
                <a:lnTo>
                  <a:pt x="0" y="5486400"/>
                </a:lnTo>
                <a:close/>
              </a:path>
            </a:pathLst>
          </a:custGeom>
          <a:solidFill>
            <a:srgbClr val="ECF4F9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8" name="object 33"/>
          <p:cNvSpPr txBox="1"/>
          <p:nvPr userDrawn="1"/>
        </p:nvSpPr>
        <p:spPr>
          <a:xfrm>
            <a:off x="457200" y="6291073"/>
            <a:ext cx="1657350" cy="256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 algn="ctr">
              <a:lnSpc>
                <a:spcPts val="2033"/>
              </a:lnSpc>
            </a:pPr>
            <a:r>
              <a:rPr sz="900" b="0" spc="19" dirty="0">
                <a:solidFill>
                  <a:srgbClr val="0F2C52"/>
                </a:solidFill>
                <a:latin typeface="Arial"/>
                <a:cs typeface="Arial"/>
              </a:rPr>
              <a:t>www.</a:t>
            </a:r>
            <a:r>
              <a:rPr sz="900" b="0" spc="19" dirty="0">
                <a:solidFill>
                  <a:srgbClr val="0F2C52"/>
                </a:solidFill>
                <a:latin typeface="Tahoma"/>
                <a:cs typeface="Tahoma"/>
              </a:rPr>
              <a:t>phri</a:t>
            </a:r>
            <a:r>
              <a:rPr sz="900" b="0" spc="19" dirty="0">
                <a:solidFill>
                  <a:srgbClr val="0F2C52"/>
                </a:solidFill>
                <a:latin typeface="Arial"/>
                <a:cs typeface="Arial"/>
              </a:rPr>
              <a:t>.ca</a:t>
            </a:r>
            <a:endParaRPr sz="900" b="0" dirty="0">
              <a:latin typeface="Arial"/>
              <a:cs typeface="Arial"/>
            </a:endParaRPr>
          </a:p>
        </p:txBody>
      </p:sp>
      <p:pic>
        <p:nvPicPr>
          <p:cNvPr id="10" name="Picture 9" descr="PHRI_VisualIdentity_Primary_Colour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465" y="5925312"/>
            <a:ext cx="1855007" cy="576072"/>
          </a:xfrm>
          <a:prstGeom prst="rect">
            <a:avLst/>
          </a:prstGeom>
        </p:spPr>
      </p:pic>
      <p:sp>
        <p:nvSpPr>
          <p:cNvPr id="12" name="Holder 2"/>
          <p:cNvSpPr>
            <a:spLocks noGrp="1"/>
          </p:cNvSpPr>
          <p:nvPr>
            <p:ph type="title"/>
          </p:nvPr>
        </p:nvSpPr>
        <p:spPr>
          <a:xfrm>
            <a:off x="901700" y="839155"/>
            <a:ext cx="4343400" cy="914400"/>
          </a:xfrm>
          <a:prstGeom prst="rect">
            <a:avLst/>
          </a:prstGeom>
        </p:spPr>
        <p:txBody>
          <a:bodyPr lIns="0" tIns="0" rIns="0" bIns="0"/>
          <a:lstStyle>
            <a:lvl1pPr>
              <a:defRPr sz="2250" b="0" i="0" baseline="0">
                <a:solidFill>
                  <a:srgbClr val="1C4A7C"/>
                </a:solidFill>
                <a:latin typeface="Arial" panose="020B0604020202020204" pitchFamily="34" charset="0"/>
                <a:cs typeface="Verdana"/>
              </a:defRPr>
            </a:lvl1pPr>
          </a:lstStyle>
          <a:p>
            <a:endParaRPr dirty="0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5943600" y="838201"/>
            <a:ext cx="2743200" cy="276999"/>
          </a:xfrm>
        </p:spPr>
        <p:txBody>
          <a:bodyPr vert="horz"/>
          <a:lstStyle>
            <a:lvl1pPr>
              <a:defRPr baseline="0"/>
            </a:lvl1pPr>
          </a:lstStyle>
          <a:p>
            <a:pPr lvl="0"/>
            <a:r>
              <a:rPr lang="en-US" dirty="0" smtClean="0"/>
              <a:t>Click to add content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900684" y="2057401"/>
            <a:ext cx="4343400" cy="276999"/>
          </a:xfrm>
        </p:spPr>
        <p:txBody>
          <a:bodyPr vert="horz"/>
          <a:lstStyle>
            <a:lvl1pPr>
              <a:defRPr baseline="0"/>
            </a:lvl1pPr>
          </a:lstStyle>
          <a:p>
            <a:pPr lvl="0"/>
            <a:r>
              <a:rPr lang="en-US" dirty="0" smtClean="0"/>
              <a:t>Click to add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7432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Layout 6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600700" y="0"/>
            <a:ext cx="3543300" cy="6858000"/>
          </a:xfrm>
          <a:custGeom>
            <a:avLst/>
            <a:gdLst/>
            <a:ahLst/>
            <a:cxnLst/>
            <a:rect l="l" t="t" r="r" b="b"/>
            <a:pathLst>
              <a:path w="3543300" h="5486400">
                <a:moveTo>
                  <a:pt x="0" y="5486400"/>
                </a:moveTo>
                <a:lnTo>
                  <a:pt x="3543300" y="5486400"/>
                </a:lnTo>
                <a:lnTo>
                  <a:pt x="3543300" y="0"/>
                </a:lnTo>
                <a:lnTo>
                  <a:pt x="0" y="0"/>
                </a:lnTo>
                <a:lnTo>
                  <a:pt x="0" y="5486400"/>
                </a:lnTo>
                <a:close/>
              </a:path>
            </a:pathLst>
          </a:custGeom>
          <a:solidFill>
            <a:srgbClr val="ECF4F9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6" name="Holder 2"/>
          <p:cNvSpPr>
            <a:spLocks noGrp="1"/>
          </p:cNvSpPr>
          <p:nvPr>
            <p:ph type="title"/>
          </p:nvPr>
        </p:nvSpPr>
        <p:spPr>
          <a:xfrm>
            <a:off x="901700" y="839155"/>
            <a:ext cx="4343400" cy="914400"/>
          </a:xfrm>
          <a:prstGeom prst="rect">
            <a:avLst/>
          </a:prstGeom>
        </p:spPr>
        <p:txBody>
          <a:bodyPr lIns="0" tIns="0" rIns="0" bIns="0"/>
          <a:lstStyle>
            <a:lvl1pPr>
              <a:defRPr sz="2250" b="0" i="0" baseline="0">
                <a:solidFill>
                  <a:srgbClr val="1C4A7C"/>
                </a:solidFill>
                <a:latin typeface="Arial" panose="020B0604020202020204" pitchFamily="34" charset="0"/>
                <a:cs typeface="Verdana"/>
              </a:defRPr>
            </a:lvl1pPr>
          </a:lstStyle>
          <a:p>
            <a:endParaRPr dirty="0"/>
          </a:p>
        </p:txBody>
      </p:sp>
      <p:sp>
        <p:nvSpPr>
          <p:cNvPr id="7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5943600" y="838201"/>
            <a:ext cx="2743200" cy="276999"/>
          </a:xfrm>
        </p:spPr>
        <p:txBody>
          <a:bodyPr vert="horz"/>
          <a:lstStyle>
            <a:lvl1pPr>
              <a:defRPr baseline="0"/>
            </a:lvl1pPr>
          </a:lstStyle>
          <a:p>
            <a:pPr lvl="0"/>
            <a:r>
              <a:rPr lang="en-US" dirty="0" smtClean="0"/>
              <a:t>Click to add content</a:t>
            </a:r>
            <a:endParaRPr lang="en-US" dirty="0"/>
          </a:p>
        </p:txBody>
      </p:sp>
      <p:sp>
        <p:nvSpPr>
          <p:cNvPr id="8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900684" y="2057401"/>
            <a:ext cx="4343400" cy="276999"/>
          </a:xfrm>
        </p:spPr>
        <p:txBody>
          <a:bodyPr vert="horz"/>
          <a:lstStyle>
            <a:lvl1pPr>
              <a:defRPr baseline="0"/>
            </a:lvl1pPr>
          </a:lstStyle>
          <a:p>
            <a:pPr lvl="0"/>
            <a:r>
              <a:rPr lang="en-US" dirty="0" smtClean="0"/>
              <a:t>Click to add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3897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Layout 6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Holder 2"/>
          <p:cNvSpPr>
            <a:spLocks noGrp="1"/>
          </p:cNvSpPr>
          <p:nvPr>
            <p:ph type="title"/>
          </p:nvPr>
        </p:nvSpPr>
        <p:spPr>
          <a:xfrm>
            <a:off x="901700" y="839155"/>
            <a:ext cx="4343400" cy="914400"/>
          </a:xfrm>
          <a:prstGeom prst="rect">
            <a:avLst/>
          </a:prstGeom>
        </p:spPr>
        <p:txBody>
          <a:bodyPr lIns="0" tIns="0" rIns="0" bIns="0"/>
          <a:lstStyle>
            <a:lvl1pPr>
              <a:defRPr sz="2250" b="0" i="0" baseline="0">
                <a:solidFill>
                  <a:srgbClr val="1C4A7C"/>
                </a:solidFill>
                <a:latin typeface="Arial" panose="020B0604020202020204" pitchFamily="34" charset="0"/>
                <a:cs typeface="Verdana"/>
              </a:defRPr>
            </a:lvl1pPr>
          </a:lstStyle>
          <a:p>
            <a:endParaRPr dirty="0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5943600" y="838201"/>
            <a:ext cx="2743200" cy="276999"/>
          </a:xfrm>
        </p:spPr>
        <p:txBody>
          <a:bodyPr vert="horz"/>
          <a:lstStyle>
            <a:lvl1pPr>
              <a:defRPr baseline="0"/>
            </a:lvl1pPr>
          </a:lstStyle>
          <a:p>
            <a:pPr lvl="0"/>
            <a:r>
              <a:rPr lang="en-US" dirty="0" smtClean="0"/>
              <a:t>Click to add content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900684" y="2057401"/>
            <a:ext cx="4343400" cy="276999"/>
          </a:xfrm>
        </p:spPr>
        <p:txBody>
          <a:bodyPr vert="horz"/>
          <a:lstStyle>
            <a:lvl1pPr>
              <a:defRPr baseline="0"/>
            </a:lvl1pPr>
          </a:lstStyle>
          <a:p>
            <a:pPr lvl="0"/>
            <a:r>
              <a:rPr lang="en-US" dirty="0" smtClean="0"/>
              <a:t>Click to add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217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11101690.jpg"/>
          <p:cNvPicPr>
            <a:picLocks/>
          </p:cNvPicPr>
          <p:nvPr userDrawn="1"/>
        </p:nvPicPr>
        <p:blipFill rotWithShape="1">
          <a:blip r:embed="rId2">
            <a:duotone>
              <a:prstClr val="black"/>
              <a:srgbClr val="4B75A1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67" b="1332"/>
          <a:stretch/>
        </p:blipFill>
        <p:spPr>
          <a:xfrm>
            <a:off x="0" y="0"/>
            <a:ext cx="9144000" cy="5943600"/>
          </a:xfrm>
          <a:prstGeom prst="rect">
            <a:avLst/>
          </a:prstGeom>
        </p:spPr>
      </p:pic>
      <p:sp>
        <p:nvSpPr>
          <p:cNvPr id="7" name="Holder 2"/>
          <p:cNvSpPr>
            <a:spLocks noGrp="1"/>
          </p:cNvSpPr>
          <p:nvPr>
            <p:ph type="ctrTitle"/>
          </p:nvPr>
        </p:nvSpPr>
        <p:spPr>
          <a:xfrm>
            <a:off x="914400" y="914402"/>
            <a:ext cx="7315200" cy="5770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750" b="0" i="0" baseline="0">
                <a:solidFill>
                  <a:schemeClr val="bg1"/>
                </a:solidFill>
                <a:latin typeface="Arial" panose="020B0604020202020204" pitchFamily="34" charset="0"/>
                <a:cs typeface="Verdana"/>
              </a:defRPr>
            </a:lvl1pPr>
          </a:lstStyle>
          <a:p>
            <a:endParaRPr dirty="0"/>
          </a:p>
        </p:txBody>
      </p:sp>
      <p:sp>
        <p:nvSpPr>
          <p:cNvPr id="12" name="Holder 3"/>
          <p:cNvSpPr>
            <a:spLocks noGrp="1"/>
          </p:cNvSpPr>
          <p:nvPr>
            <p:ph type="subTitle" idx="4"/>
          </p:nvPr>
        </p:nvSpPr>
        <p:spPr>
          <a:xfrm>
            <a:off x="914400" y="2633474"/>
            <a:ext cx="7315200" cy="2885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75" b="0" i="1" baseline="0">
                <a:solidFill>
                  <a:schemeClr val="bg1"/>
                </a:solidFill>
                <a:latin typeface="Arial" panose="020B0604020202020204" pitchFamily="34" charset="0"/>
                <a:cs typeface="Verdana"/>
              </a:defRPr>
            </a:lvl1pPr>
          </a:lstStyle>
          <a:p>
            <a:endParaRPr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5" name="Picture 14" descr="PHRI_VisualIdentity_Primary_Colour.em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62474"/>
            <a:ext cx="2225064" cy="690993"/>
          </a:xfrm>
          <a:prstGeom prst="rect">
            <a:avLst/>
          </a:prstGeom>
        </p:spPr>
      </p:pic>
      <p:grpSp>
        <p:nvGrpSpPr>
          <p:cNvPr id="16" name="Group 15"/>
          <p:cNvGrpSpPr/>
          <p:nvPr userDrawn="1"/>
        </p:nvGrpSpPr>
        <p:grpSpPr>
          <a:xfrm>
            <a:off x="6803136" y="6172202"/>
            <a:ext cx="1990344" cy="453613"/>
            <a:chOff x="6163056" y="5867400"/>
            <a:chExt cx="2633848" cy="576072"/>
          </a:xfrm>
        </p:grpSpPr>
        <p:pic>
          <p:nvPicPr>
            <p:cNvPr id="17" name="Picture 16" descr="HHS_RGB.emf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63056" y="5867400"/>
              <a:ext cx="1377521" cy="484631"/>
            </a:xfrm>
            <a:prstGeom prst="rect">
              <a:avLst/>
            </a:prstGeom>
          </p:spPr>
        </p:pic>
        <p:pic>
          <p:nvPicPr>
            <p:cNvPr id="18" name="Picture 17" descr="Mac_CMYK_HS-tagline.emf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54112" y="5867400"/>
              <a:ext cx="1042792" cy="5760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639924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1701" y="839156"/>
            <a:ext cx="7340600" cy="457200"/>
          </a:xfrm>
          <a:prstGeom prst="rect">
            <a:avLst/>
          </a:prstGeom>
        </p:spPr>
        <p:txBody>
          <a:bodyPr lIns="0" tIns="0" rIns="0" bIns="0"/>
          <a:lstStyle>
            <a:lvl1pPr>
              <a:defRPr sz="2250" b="0" i="0" baseline="0">
                <a:solidFill>
                  <a:srgbClr val="1C4A7C"/>
                </a:solidFill>
                <a:latin typeface="Arial" panose="020B0604020202020204" pitchFamily="34" charset="0"/>
                <a:cs typeface="Verdana"/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951171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06521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901800" y="839160"/>
            <a:ext cx="7340400" cy="456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900720" y="1521000"/>
            <a:ext cx="7342200" cy="452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3782562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5943600"/>
          </a:xfrm>
          <a:prstGeom prst="rect">
            <a:avLst/>
          </a:prstGeom>
          <a:solidFill>
            <a:srgbClr val="CC152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lt1"/>
              </a:solidFill>
            </a:endParaRPr>
          </a:p>
        </p:txBody>
      </p:sp>
      <p:sp>
        <p:nvSpPr>
          <p:cNvPr id="7" name="Holder 2"/>
          <p:cNvSpPr>
            <a:spLocks noGrp="1"/>
          </p:cNvSpPr>
          <p:nvPr>
            <p:ph type="ctrTitle"/>
          </p:nvPr>
        </p:nvSpPr>
        <p:spPr>
          <a:xfrm>
            <a:off x="914400" y="914402"/>
            <a:ext cx="7315200" cy="5770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750" b="0" i="0" baseline="0">
                <a:solidFill>
                  <a:schemeClr val="bg1"/>
                </a:solidFill>
                <a:latin typeface="Arial" panose="020B0604020202020204" pitchFamily="34" charset="0"/>
                <a:cs typeface="Verdana"/>
              </a:defRPr>
            </a:lvl1pPr>
          </a:lstStyle>
          <a:p>
            <a:endParaRPr dirty="0"/>
          </a:p>
        </p:txBody>
      </p:sp>
      <p:sp>
        <p:nvSpPr>
          <p:cNvPr id="12" name="Holder 3"/>
          <p:cNvSpPr>
            <a:spLocks noGrp="1"/>
          </p:cNvSpPr>
          <p:nvPr>
            <p:ph type="subTitle" idx="4"/>
          </p:nvPr>
        </p:nvSpPr>
        <p:spPr>
          <a:xfrm>
            <a:off x="914400" y="2633474"/>
            <a:ext cx="7315200" cy="2885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75" b="0" i="1" baseline="0">
                <a:solidFill>
                  <a:schemeClr val="bg1"/>
                </a:solidFill>
                <a:latin typeface="Arial" panose="020B0604020202020204" pitchFamily="34" charset="0"/>
                <a:cs typeface="Verdana"/>
              </a:defRPr>
            </a:lvl1pPr>
          </a:lstStyle>
          <a:p>
            <a:endParaRPr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4" name="Picture 13" descr="PHRI_VisualIdentity_Primary_Colour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62474"/>
            <a:ext cx="2225064" cy="690993"/>
          </a:xfrm>
          <a:prstGeom prst="rect">
            <a:avLst/>
          </a:prstGeom>
        </p:spPr>
      </p:pic>
      <p:grpSp>
        <p:nvGrpSpPr>
          <p:cNvPr id="15" name="Group 14"/>
          <p:cNvGrpSpPr/>
          <p:nvPr userDrawn="1"/>
        </p:nvGrpSpPr>
        <p:grpSpPr>
          <a:xfrm>
            <a:off x="6803136" y="6172202"/>
            <a:ext cx="1990344" cy="453613"/>
            <a:chOff x="6163056" y="5867400"/>
            <a:chExt cx="2633848" cy="576072"/>
          </a:xfrm>
        </p:grpSpPr>
        <p:pic>
          <p:nvPicPr>
            <p:cNvPr id="16" name="Picture 15" descr="HHS_RGB.emf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63056" y="5867400"/>
              <a:ext cx="1377521" cy="484631"/>
            </a:xfrm>
            <a:prstGeom prst="rect">
              <a:avLst/>
            </a:prstGeom>
          </p:spPr>
        </p:pic>
        <p:pic>
          <p:nvPicPr>
            <p:cNvPr id="17" name="Picture 16" descr="Mac_CMYK_HS-tagline.emf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54112" y="5867400"/>
              <a:ext cx="1042792" cy="5760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02641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/>
          </p:cNvPicPr>
          <p:nvPr userDrawn="1"/>
        </p:nvPicPr>
        <p:blipFill rotWithShape="1">
          <a:blip r:embed="rId2">
            <a:duotone>
              <a:prstClr val="black"/>
              <a:srgbClr val="C71F2E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000"/>
          <a:stretch/>
        </p:blipFill>
        <p:spPr>
          <a:xfrm>
            <a:off x="0" y="0"/>
            <a:ext cx="9144000" cy="5943600"/>
          </a:xfrm>
          <a:prstGeom prst="rect">
            <a:avLst/>
          </a:prstGeom>
        </p:spPr>
      </p:pic>
      <p:sp>
        <p:nvSpPr>
          <p:cNvPr id="6" name="Holder 2"/>
          <p:cNvSpPr>
            <a:spLocks noGrp="1"/>
          </p:cNvSpPr>
          <p:nvPr>
            <p:ph type="ctrTitle"/>
          </p:nvPr>
        </p:nvSpPr>
        <p:spPr>
          <a:xfrm>
            <a:off x="914400" y="914402"/>
            <a:ext cx="7315200" cy="5770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750" b="0" i="0" baseline="0">
                <a:solidFill>
                  <a:schemeClr val="bg1"/>
                </a:solidFill>
                <a:latin typeface="Arial" panose="020B0604020202020204" pitchFamily="34" charset="0"/>
                <a:cs typeface="Verdana"/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subTitle" idx="4"/>
          </p:nvPr>
        </p:nvSpPr>
        <p:spPr>
          <a:xfrm>
            <a:off x="914400" y="2633474"/>
            <a:ext cx="7315200" cy="2885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75" b="0" i="1" baseline="0">
                <a:solidFill>
                  <a:schemeClr val="bg1"/>
                </a:solidFill>
                <a:latin typeface="Arial" panose="020B0604020202020204" pitchFamily="34" charset="0"/>
                <a:cs typeface="Verdana"/>
              </a:defRPr>
            </a:lvl1pPr>
          </a:lstStyle>
          <a:p>
            <a:endParaRPr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4" name="Picture 13" descr="PHRI_VisualIdentity_Primary_Colour.em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62474"/>
            <a:ext cx="2225064" cy="690993"/>
          </a:xfrm>
          <a:prstGeom prst="rect">
            <a:avLst/>
          </a:prstGeom>
        </p:spPr>
      </p:pic>
      <p:grpSp>
        <p:nvGrpSpPr>
          <p:cNvPr id="15" name="Group 14"/>
          <p:cNvGrpSpPr/>
          <p:nvPr userDrawn="1"/>
        </p:nvGrpSpPr>
        <p:grpSpPr>
          <a:xfrm>
            <a:off x="6803136" y="6172202"/>
            <a:ext cx="1990344" cy="453613"/>
            <a:chOff x="6163056" y="5867400"/>
            <a:chExt cx="2633848" cy="576072"/>
          </a:xfrm>
        </p:grpSpPr>
        <p:pic>
          <p:nvPicPr>
            <p:cNvPr id="16" name="Picture 15" descr="HHS_RGB.emf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63056" y="5867400"/>
              <a:ext cx="1377521" cy="484631"/>
            </a:xfrm>
            <a:prstGeom prst="rect">
              <a:avLst/>
            </a:prstGeom>
          </p:spPr>
        </p:pic>
        <p:pic>
          <p:nvPicPr>
            <p:cNvPr id="17" name="Picture 16" descr="Mac_CMYK_HS-tagline.emf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54112" y="5867400"/>
              <a:ext cx="1042792" cy="5760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70673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C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0" y="2833301"/>
            <a:ext cx="9144000" cy="276999"/>
          </a:xfrm>
        </p:spPr>
        <p:txBody>
          <a:bodyPr vert="horz" anchor="ctr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13" name="Holder 2"/>
          <p:cNvSpPr>
            <a:spLocks noGrp="1"/>
          </p:cNvSpPr>
          <p:nvPr>
            <p:ph type="ctrTitle"/>
          </p:nvPr>
        </p:nvSpPr>
        <p:spPr>
          <a:xfrm>
            <a:off x="914400" y="914401"/>
            <a:ext cx="7315200" cy="5770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750" b="0" i="0" baseline="0">
                <a:solidFill>
                  <a:srgbClr val="1F497D"/>
                </a:solidFill>
                <a:latin typeface="Arial" panose="020B0604020202020204" pitchFamily="34" charset="0"/>
                <a:cs typeface="Verdana"/>
              </a:defRPr>
            </a:lvl1pPr>
          </a:lstStyle>
          <a:p>
            <a:endParaRPr dirty="0"/>
          </a:p>
        </p:txBody>
      </p:sp>
      <p:sp>
        <p:nvSpPr>
          <p:cNvPr id="18" name="Holder 3"/>
          <p:cNvSpPr>
            <a:spLocks noGrp="1"/>
          </p:cNvSpPr>
          <p:nvPr>
            <p:ph type="subTitle" idx="4"/>
          </p:nvPr>
        </p:nvSpPr>
        <p:spPr>
          <a:xfrm>
            <a:off x="914400" y="2633474"/>
            <a:ext cx="7315200" cy="2885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75" b="0" i="1">
                <a:solidFill>
                  <a:srgbClr val="1C4A7C"/>
                </a:solidFill>
                <a:latin typeface="+mj-lt"/>
                <a:cs typeface="Verdana"/>
              </a:defRPr>
            </a:lvl1pPr>
          </a:lstStyle>
          <a:p>
            <a:endParaRPr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0" name="Picture 9" descr="PHRI_VisualIdentity_Primary_Colour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62474"/>
            <a:ext cx="2225064" cy="690993"/>
          </a:xfrm>
          <a:prstGeom prst="rect">
            <a:avLst/>
          </a:prstGeom>
        </p:spPr>
      </p:pic>
      <p:grpSp>
        <p:nvGrpSpPr>
          <p:cNvPr id="11" name="Group 10"/>
          <p:cNvGrpSpPr/>
          <p:nvPr userDrawn="1"/>
        </p:nvGrpSpPr>
        <p:grpSpPr>
          <a:xfrm>
            <a:off x="6803136" y="6172202"/>
            <a:ext cx="1990344" cy="453613"/>
            <a:chOff x="6163056" y="5867400"/>
            <a:chExt cx="2633848" cy="576072"/>
          </a:xfrm>
        </p:grpSpPr>
        <p:pic>
          <p:nvPicPr>
            <p:cNvPr id="12" name="Picture 11" descr="HHS_RGB.emf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63056" y="5867400"/>
              <a:ext cx="1377521" cy="484631"/>
            </a:xfrm>
            <a:prstGeom prst="rect">
              <a:avLst/>
            </a:prstGeom>
          </p:spPr>
        </p:pic>
        <p:pic>
          <p:nvPicPr>
            <p:cNvPr id="19" name="Picture 18" descr="Mac_CMYK_HS-tagline.emf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54112" y="5867400"/>
              <a:ext cx="1042792" cy="5760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53208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C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6803136" y="6172202"/>
            <a:ext cx="1990344" cy="453613"/>
            <a:chOff x="6163056" y="5867400"/>
            <a:chExt cx="2633848" cy="576072"/>
          </a:xfrm>
        </p:grpSpPr>
        <p:pic>
          <p:nvPicPr>
            <p:cNvPr id="20" name="Picture 19" descr="HHS_RGB.emf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63056" y="5867400"/>
              <a:ext cx="1377521" cy="484631"/>
            </a:xfrm>
            <a:prstGeom prst="rect">
              <a:avLst/>
            </a:prstGeom>
          </p:spPr>
        </p:pic>
        <p:pic>
          <p:nvPicPr>
            <p:cNvPr id="21" name="Picture 20" descr="Mac_CMYK_HS-tagline.emf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54112" y="5867400"/>
              <a:ext cx="1042792" cy="576072"/>
            </a:xfrm>
            <a:prstGeom prst="rect">
              <a:avLst/>
            </a:prstGeom>
          </p:spPr>
        </p:pic>
      </p:grpSp>
      <p:sp>
        <p:nvSpPr>
          <p:cNvPr id="15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0" y="2833301"/>
            <a:ext cx="9144000" cy="276999"/>
          </a:xfrm>
        </p:spPr>
        <p:txBody>
          <a:bodyPr vert="horz" anchor="ctr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11" name="Holder 2"/>
          <p:cNvSpPr>
            <a:spLocks noGrp="1"/>
          </p:cNvSpPr>
          <p:nvPr>
            <p:ph type="ctrTitle"/>
          </p:nvPr>
        </p:nvSpPr>
        <p:spPr>
          <a:xfrm>
            <a:off x="914400" y="914401"/>
            <a:ext cx="7315200" cy="5770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750" b="0" i="0" baseline="0">
                <a:solidFill>
                  <a:srgbClr val="1F497D"/>
                </a:solidFill>
                <a:latin typeface="Arial" panose="020B0604020202020204" pitchFamily="34" charset="0"/>
                <a:cs typeface="Verdana"/>
              </a:defRPr>
            </a:lvl1pPr>
          </a:lstStyle>
          <a:p>
            <a:endParaRPr dirty="0"/>
          </a:p>
        </p:txBody>
      </p:sp>
      <p:sp>
        <p:nvSpPr>
          <p:cNvPr id="12" name="Holder 3"/>
          <p:cNvSpPr>
            <a:spLocks noGrp="1"/>
          </p:cNvSpPr>
          <p:nvPr>
            <p:ph type="subTitle" idx="4"/>
          </p:nvPr>
        </p:nvSpPr>
        <p:spPr>
          <a:xfrm>
            <a:off x="914400" y="2633474"/>
            <a:ext cx="7315200" cy="2885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75" b="0" i="1">
                <a:solidFill>
                  <a:srgbClr val="1C4A7C"/>
                </a:solidFill>
                <a:latin typeface="+mn-lt"/>
                <a:cs typeface="Verdana"/>
              </a:defRPr>
            </a:lvl1pPr>
          </a:lstStyle>
          <a:p>
            <a:endParaRPr dirty="0"/>
          </a:p>
        </p:txBody>
      </p:sp>
      <p:sp>
        <p:nvSpPr>
          <p:cNvPr id="22" name="object 33"/>
          <p:cNvSpPr txBox="1"/>
          <p:nvPr userDrawn="1"/>
        </p:nvSpPr>
        <p:spPr>
          <a:xfrm>
            <a:off x="457200" y="6291073"/>
            <a:ext cx="1657350" cy="256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 algn="ctr">
              <a:lnSpc>
                <a:spcPts val="2033"/>
              </a:lnSpc>
            </a:pPr>
            <a:r>
              <a:rPr sz="900" b="0" spc="19" dirty="0">
                <a:solidFill>
                  <a:srgbClr val="0F2C52"/>
                </a:solidFill>
                <a:latin typeface="Arial"/>
                <a:cs typeface="Arial"/>
              </a:rPr>
              <a:t>www.</a:t>
            </a:r>
            <a:r>
              <a:rPr sz="900" b="0" spc="19" dirty="0">
                <a:solidFill>
                  <a:srgbClr val="0F2C52"/>
                </a:solidFill>
                <a:latin typeface="Tahoma"/>
                <a:cs typeface="Tahoma"/>
              </a:rPr>
              <a:t>phri</a:t>
            </a:r>
            <a:r>
              <a:rPr sz="900" b="0" spc="19" dirty="0">
                <a:solidFill>
                  <a:srgbClr val="0F2C52"/>
                </a:solidFill>
                <a:latin typeface="Arial"/>
                <a:cs typeface="Arial"/>
              </a:rPr>
              <a:t>.ca</a:t>
            </a:r>
            <a:endParaRPr sz="900" b="0" dirty="0">
              <a:latin typeface="Arial"/>
              <a:cs typeface="Arial"/>
            </a:endParaRPr>
          </a:p>
        </p:txBody>
      </p:sp>
      <p:pic>
        <p:nvPicPr>
          <p:cNvPr id="23" name="Picture 22" descr="PHRI_VisualIdentity_Primary_Colour.emf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465" y="5925312"/>
            <a:ext cx="1855007" cy="576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44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Layout 1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2"/>
          <p:cNvSpPr/>
          <p:nvPr userDrawn="1"/>
        </p:nvSpPr>
        <p:spPr>
          <a:xfrm>
            <a:off x="3264053" y="0"/>
            <a:ext cx="5879947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7" name="Holder 2"/>
          <p:cNvSpPr>
            <a:spLocks noGrp="1"/>
          </p:cNvSpPr>
          <p:nvPr>
            <p:ph type="title"/>
          </p:nvPr>
        </p:nvSpPr>
        <p:spPr>
          <a:xfrm>
            <a:off x="901701" y="839156"/>
            <a:ext cx="7340600" cy="457200"/>
          </a:xfrm>
          <a:prstGeom prst="rect">
            <a:avLst/>
          </a:prstGeom>
        </p:spPr>
        <p:txBody>
          <a:bodyPr lIns="0" tIns="0" rIns="0" bIns="0"/>
          <a:lstStyle>
            <a:lvl1pPr>
              <a:defRPr sz="2250" b="0" i="0" baseline="0">
                <a:solidFill>
                  <a:srgbClr val="1C4A7C"/>
                </a:solidFill>
                <a:latin typeface="Arial" panose="020B0604020202020204" pitchFamily="34" charset="0"/>
                <a:cs typeface="Verdana"/>
              </a:defRPr>
            </a:lvl1pPr>
          </a:lstStyle>
          <a:p>
            <a:endParaRPr dirty="0"/>
          </a:p>
        </p:txBody>
      </p:sp>
      <p:sp>
        <p:nvSpPr>
          <p:cNvPr id="9" name="object 33"/>
          <p:cNvSpPr txBox="1"/>
          <p:nvPr userDrawn="1"/>
        </p:nvSpPr>
        <p:spPr>
          <a:xfrm>
            <a:off x="6976872" y="6172200"/>
            <a:ext cx="1828800" cy="256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 algn="r">
              <a:lnSpc>
                <a:spcPts val="2033"/>
              </a:lnSpc>
            </a:pPr>
            <a:r>
              <a:rPr sz="1350" b="0" spc="19" dirty="0">
                <a:solidFill>
                  <a:srgbClr val="0F2C52"/>
                </a:solidFill>
                <a:latin typeface="Arial"/>
                <a:cs typeface="Arial"/>
              </a:rPr>
              <a:t>www.</a:t>
            </a:r>
            <a:r>
              <a:rPr sz="1350" b="0" spc="19" dirty="0">
                <a:solidFill>
                  <a:srgbClr val="0F2C52"/>
                </a:solidFill>
                <a:latin typeface="Tahoma"/>
                <a:cs typeface="Tahoma"/>
              </a:rPr>
              <a:t>phri</a:t>
            </a:r>
            <a:r>
              <a:rPr sz="1350" b="0" spc="19" dirty="0">
                <a:solidFill>
                  <a:srgbClr val="0F2C52"/>
                </a:solidFill>
                <a:latin typeface="Arial"/>
                <a:cs typeface="Arial"/>
              </a:rPr>
              <a:t>.ca</a:t>
            </a:r>
            <a:endParaRPr sz="1350" b="0" dirty="0">
              <a:latin typeface="Arial"/>
              <a:cs typeface="Arial"/>
            </a:endParaRPr>
          </a:p>
        </p:txBody>
      </p:sp>
      <p:pic>
        <p:nvPicPr>
          <p:cNvPr id="10" name="Picture 9" descr="PHRI_VisualIdentity_Primary_Colour.em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24" y="5943600"/>
            <a:ext cx="2208342" cy="6858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900684" y="1609345"/>
            <a:ext cx="7342632" cy="276999"/>
          </a:xfrm>
        </p:spPr>
        <p:txBody>
          <a:bodyPr vert="horz"/>
          <a:lstStyle>
            <a:lvl1pPr>
              <a:defRPr baseline="0"/>
            </a:lvl1pPr>
          </a:lstStyle>
          <a:p>
            <a:pPr lvl="0"/>
            <a:r>
              <a:rPr lang="en-US" dirty="0" smtClean="0"/>
              <a:t>Click to add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588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Layout 1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2"/>
          <p:cNvSpPr/>
          <p:nvPr userDrawn="1"/>
        </p:nvSpPr>
        <p:spPr>
          <a:xfrm>
            <a:off x="3264053" y="0"/>
            <a:ext cx="5879947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9" name="object 33"/>
          <p:cNvSpPr txBox="1"/>
          <p:nvPr userDrawn="1"/>
        </p:nvSpPr>
        <p:spPr>
          <a:xfrm>
            <a:off x="457200" y="6291073"/>
            <a:ext cx="1657350" cy="256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 algn="ctr">
              <a:lnSpc>
                <a:spcPts val="2033"/>
              </a:lnSpc>
            </a:pPr>
            <a:r>
              <a:rPr sz="900" b="0" spc="19" dirty="0">
                <a:solidFill>
                  <a:srgbClr val="0F2C52"/>
                </a:solidFill>
                <a:latin typeface="Arial"/>
                <a:cs typeface="Arial"/>
              </a:rPr>
              <a:t>www.</a:t>
            </a:r>
            <a:r>
              <a:rPr sz="900" b="0" spc="19" dirty="0">
                <a:solidFill>
                  <a:srgbClr val="0F2C52"/>
                </a:solidFill>
                <a:latin typeface="Tahoma"/>
                <a:cs typeface="Tahoma"/>
              </a:rPr>
              <a:t>phri</a:t>
            </a:r>
            <a:r>
              <a:rPr sz="900" b="0" spc="19" dirty="0">
                <a:solidFill>
                  <a:srgbClr val="0F2C52"/>
                </a:solidFill>
                <a:latin typeface="Arial"/>
                <a:cs typeface="Arial"/>
              </a:rPr>
              <a:t>.ca</a:t>
            </a:r>
            <a:endParaRPr sz="900" b="0" dirty="0">
              <a:latin typeface="Arial"/>
              <a:cs typeface="Arial"/>
            </a:endParaRPr>
          </a:p>
        </p:txBody>
      </p:sp>
      <p:pic>
        <p:nvPicPr>
          <p:cNvPr id="10" name="Picture 9" descr="PHRI_VisualIdentity_Primary_Colour.em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465" y="5925312"/>
            <a:ext cx="1855007" cy="576072"/>
          </a:xfrm>
          <a:prstGeom prst="rect">
            <a:avLst/>
          </a:prstGeom>
        </p:spPr>
      </p:pic>
      <p:sp>
        <p:nvSpPr>
          <p:cNvPr id="8" name="Holder 2"/>
          <p:cNvSpPr>
            <a:spLocks noGrp="1"/>
          </p:cNvSpPr>
          <p:nvPr>
            <p:ph type="title"/>
          </p:nvPr>
        </p:nvSpPr>
        <p:spPr>
          <a:xfrm>
            <a:off x="901701" y="839156"/>
            <a:ext cx="7340600" cy="457200"/>
          </a:xfrm>
          <a:prstGeom prst="rect">
            <a:avLst/>
          </a:prstGeom>
        </p:spPr>
        <p:txBody>
          <a:bodyPr lIns="0" tIns="0" rIns="0" bIns="0"/>
          <a:lstStyle>
            <a:lvl1pPr>
              <a:defRPr sz="2250" b="0" i="0" baseline="0">
                <a:solidFill>
                  <a:srgbClr val="1C4A7C"/>
                </a:solidFill>
                <a:latin typeface="Arial" panose="020B0604020202020204" pitchFamily="34" charset="0"/>
                <a:cs typeface="Verdana"/>
              </a:defRPr>
            </a:lvl1pPr>
          </a:lstStyle>
          <a:p>
            <a:endParaRPr dirty="0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900684" y="1609345"/>
            <a:ext cx="7342632" cy="276999"/>
          </a:xfrm>
        </p:spPr>
        <p:txBody>
          <a:bodyPr vert="horz"/>
          <a:lstStyle>
            <a:lvl1pPr>
              <a:defRPr baseline="0"/>
            </a:lvl1pPr>
          </a:lstStyle>
          <a:p>
            <a:pPr lvl="0"/>
            <a:r>
              <a:rPr lang="en-US" dirty="0" smtClean="0"/>
              <a:t>Click to add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039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Layout 2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33"/>
          <p:cNvSpPr txBox="1"/>
          <p:nvPr userDrawn="1"/>
        </p:nvSpPr>
        <p:spPr>
          <a:xfrm>
            <a:off x="6976872" y="6172200"/>
            <a:ext cx="1828800" cy="256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 algn="r">
              <a:lnSpc>
                <a:spcPts val="2033"/>
              </a:lnSpc>
            </a:pPr>
            <a:r>
              <a:rPr sz="1350" b="0" spc="19" dirty="0">
                <a:solidFill>
                  <a:srgbClr val="0F2C52"/>
                </a:solidFill>
                <a:latin typeface="Arial"/>
                <a:cs typeface="Arial"/>
              </a:rPr>
              <a:t>www.</a:t>
            </a:r>
            <a:r>
              <a:rPr sz="1350" b="0" spc="19" dirty="0">
                <a:solidFill>
                  <a:srgbClr val="0F2C52"/>
                </a:solidFill>
                <a:latin typeface="Tahoma"/>
                <a:cs typeface="Tahoma"/>
              </a:rPr>
              <a:t>phri</a:t>
            </a:r>
            <a:r>
              <a:rPr sz="1350" b="0" spc="19" dirty="0">
                <a:solidFill>
                  <a:srgbClr val="0F2C52"/>
                </a:solidFill>
                <a:latin typeface="Arial"/>
                <a:cs typeface="Arial"/>
              </a:rPr>
              <a:t>.ca</a:t>
            </a:r>
            <a:endParaRPr sz="1350" b="0" dirty="0">
              <a:latin typeface="Arial"/>
              <a:cs typeface="Arial"/>
            </a:endParaRPr>
          </a:p>
        </p:txBody>
      </p:sp>
      <p:pic>
        <p:nvPicPr>
          <p:cNvPr id="10" name="Picture 9" descr="PHRI_VisualIdentity_Primary_Colour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24" y="5943600"/>
            <a:ext cx="2208342" cy="685800"/>
          </a:xfrm>
          <a:prstGeom prst="rect">
            <a:avLst/>
          </a:prstGeom>
        </p:spPr>
      </p:pic>
      <p:sp>
        <p:nvSpPr>
          <p:cNvPr id="6" name="Holder 2"/>
          <p:cNvSpPr>
            <a:spLocks noGrp="1"/>
          </p:cNvSpPr>
          <p:nvPr>
            <p:ph type="title"/>
          </p:nvPr>
        </p:nvSpPr>
        <p:spPr>
          <a:xfrm>
            <a:off x="901701" y="839156"/>
            <a:ext cx="7340600" cy="457200"/>
          </a:xfrm>
          <a:prstGeom prst="rect">
            <a:avLst/>
          </a:prstGeom>
        </p:spPr>
        <p:txBody>
          <a:bodyPr lIns="0" tIns="0" rIns="0" bIns="0"/>
          <a:lstStyle>
            <a:lvl1pPr>
              <a:defRPr sz="2250" b="0" i="0" baseline="0">
                <a:solidFill>
                  <a:srgbClr val="1C4A7C"/>
                </a:solidFill>
                <a:latin typeface="Arial" panose="020B0604020202020204" pitchFamily="34" charset="0"/>
                <a:cs typeface="Verdana"/>
              </a:defRPr>
            </a:lvl1pPr>
          </a:lstStyle>
          <a:p>
            <a:endParaRPr dirty="0"/>
          </a:p>
        </p:txBody>
      </p:sp>
      <p:sp>
        <p:nvSpPr>
          <p:cNvPr id="8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900684" y="1609345"/>
            <a:ext cx="7342632" cy="276999"/>
          </a:xfrm>
        </p:spPr>
        <p:txBody>
          <a:bodyPr vert="horz"/>
          <a:lstStyle>
            <a:lvl1pPr>
              <a:defRPr baseline="0"/>
            </a:lvl1pPr>
          </a:lstStyle>
          <a:p>
            <a:pPr lvl="0"/>
            <a:r>
              <a:rPr lang="en-US" dirty="0" smtClean="0"/>
              <a:t>Click to add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276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1701" y="1613857"/>
            <a:ext cx="7340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1"/>
            <a:ext cx="2926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1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5/19/2019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1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900684" y="841248"/>
            <a:ext cx="7342632" cy="4572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CA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509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</p:sldLayoutIdLst>
  <p:txStyles>
    <p:titleStyle>
      <a:lvl1pPr>
        <a:defRPr sz="2250">
          <a:solidFill>
            <a:srgbClr val="1C4A7C"/>
          </a:solidFill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42900">
        <a:defRPr>
          <a:latin typeface="+mn-lt"/>
          <a:ea typeface="+mn-ea"/>
          <a:cs typeface="+mn-cs"/>
        </a:defRPr>
      </a:lvl2pPr>
      <a:lvl3pPr marL="685800">
        <a:defRPr>
          <a:latin typeface="+mn-lt"/>
          <a:ea typeface="+mn-ea"/>
          <a:cs typeface="+mn-cs"/>
        </a:defRPr>
      </a:lvl3pPr>
      <a:lvl4pPr marL="1028700">
        <a:defRPr>
          <a:latin typeface="+mn-lt"/>
          <a:ea typeface="+mn-ea"/>
          <a:cs typeface="+mn-cs"/>
        </a:defRPr>
      </a:lvl4pPr>
      <a:lvl5pPr marL="1371600">
        <a:defRPr>
          <a:latin typeface="+mn-lt"/>
          <a:ea typeface="+mn-ea"/>
          <a:cs typeface="+mn-cs"/>
        </a:defRPr>
      </a:lvl5pPr>
      <a:lvl6pPr marL="1714500">
        <a:defRPr>
          <a:latin typeface="+mn-lt"/>
          <a:ea typeface="+mn-ea"/>
          <a:cs typeface="+mn-cs"/>
        </a:defRPr>
      </a:lvl6pPr>
      <a:lvl7pPr marL="2057400">
        <a:defRPr>
          <a:latin typeface="+mn-lt"/>
          <a:ea typeface="+mn-ea"/>
          <a:cs typeface="+mn-cs"/>
        </a:defRPr>
      </a:lvl7pPr>
      <a:lvl8pPr marL="2400300">
        <a:defRPr>
          <a:latin typeface="+mn-lt"/>
          <a:ea typeface="+mn-ea"/>
          <a:cs typeface="+mn-cs"/>
        </a:defRPr>
      </a:lvl8pPr>
      <a:lvl9pPr marL="27432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42900">
        <a:defRPr>
          <a:latin typeface="+mn-lt"/>
          <a:ea typeface="+mn-ea"/>
          <a:cs typeface="+mn-cs"/>
        </a:defRPr>
      </a:lvl2pPr>
      <a:lvl3pPr marL="685800">
        <a:defRPr>
          <a:latin typeface="+mn-lt"/>
          <a:ea typeface="+mn-ea"/>
          <a:cs typeface="+mn-cs"/>
        </a:defRPr>
      </a:lvl3pPr>
      <a:lvl4pPr marL="1028700">
        <a:defRPr>
          <a:latin typeface="+mn-lt"/>
          <a:ea typeface="+mn-ea"/>
          <a:cs typeface="+mn-cs"/>
        </a:defRPr>
      </a:lvl4pPr>
      <a:lvl5pPr marL="1371600">
        <a:defRPr>
          <a:latin typeface="+mn-lt"/>
          <a:ea typeface="+mn-ea"/>
          <a:cs typeface="+mn-cs"/>
        </a:defRPr>
      </a:lvl5pPr>
      <a:lvl6pPr marL="1714500">
        <a:defRPr>
          <a:latin typeface="+mn-lt"/>
          <a:ea typeface="+mn-ea"/>
          <a:cs typeface="+mn-cs"/>
        </a:defRPr>
      </a:lvl6pPr>
      <a:lvl7pPr marL="2057400">
        <a:defRPr>
          <a:latin typeface="+mn-lt"/>
          <a:ea typeface="+mn-ea"/>
          <a:cs typeface="+mn-cs"/>
        </a:defRPr>
      </a:lvl7pPr>
      <a:lvl8pPr marL="2400300">
        <a:defRPr>
          <a:latin typeface="+mn-lt"/>
          <a:ea typeface="+mn-ea"/>
          <a:cs typeface="+mn-cs"/>
        </a:defRPr>
      </a:lvl8pPr>
      <a:lvl9pPr marL="27432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3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file:///\\unix\stat\database\B_FreePilot\Simulation\Output\plot\typeI_800clusize.pdf" TargetMode="External"/><Relationship Id="rId5" Type="http://schemas.openxmlformats.org/officeDocument/2006/relationships/image" Target="../media/image12.emf"/><Relationship Id="rId4" Type="http://schemas.openxmlformats.org/officeDocument/2006/relationships/oleObject" Target="file:///\\unix\stat\database\B_FreePilot\Simulation\Output\plot\typeI_12clusters.pd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4.emf"/><Relationship Id="rId4" Type="http://schemas.openxmlformats.org/officeDocument/2006/relationships/oleObject" Target="file:///\\unix\stat\database\B_FreePilot\Simulation\Output\plot\power_bfree16clusters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2.xlsx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8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1.xlsx"/><Relationship Id="rId5" Type="http://schemas.openxmlformats.org/officeDocument/2006/relationships/image" Target="../media/image7.emf"/><Relationship Id="rId4" Type="http://schemas.openxmlformats.org/officeDocument/2006/relationships/package" Target="../embeddings/Microsoft_Excel_Worksheet.xlsx"/><Relationship Id="rId9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1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file:///\\unix\stat\database\B_FreePilot\Simulation\Output\plot\power_800clusize.pdf" TargetMode="External"/><Relationship Id="rId5" Type="http://schemas.openxmlformats.org/officeDocument/2006/relationships/image" Target="../media/image10.emf"/><Relationship Id="rId4" Type="http://schemas.openxmlformats.org/officeDocument/2006/relationships/oleObject" Target="file:///\\unix\stat\database\B_FreePilot\Simulation\Output\plot\power_12clusters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86098"/>
            <a:ext cx="7631084" cy="492443"/>
          </a:xfrm>
        </p:spPr>
        <p:txBody>
          <a:bodyPr/>
          <a:lstStyle/>
          <a:p>
            <a:pPr algn="ctr"/>
            <a:r>
              <a:rPr lang="en-US" sz="3200" dirty="0" smtClean="0"/>
              <a:t>Cluster Crossovers with Multiple periods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>
          <a:xfrm>
            <a:off x="1072342" y="2499663"/>
            <a:ext cx="7315200" cy="577081"/>
          </a:xfrm>
        </p:spPr>
        <p:txBody>
          <a:bodyPr/>
          <a:lstStyle/>
          <a:p>
            <a:pPr algn="ctr" rtl="0" fontAlgn="base"/>
            <a:r>
              <a:rPr lang="en-US" b="1" dirty="0"/>
              <a:t>Shun Fu Lee PhD</a:t>
            </a:r>
            <a:r>
              <a:rPr lang="en-US" dirty="0"/>
              <a:t>, </a:t>
            </a:r>
            <a:r>
              <a:rPr lang="en-US" dirty="0" smtClean="0"/>
              <a:t>Shrikant I </a:t>
            </a:r>
            <a:r>
              <a:rPr lang="en-US" i="0" dirty="0" smtClean="0"/>
              <a:t>Bangdiwala PhD</a:t>
            </a:r>
            <a:r>
              <a:rPr lang="en-US" dirty="0" smtClean="0"/>
              <a:t>,</a:t>
            </a:r>
            <a:r>
              <a:rPr lang="en-US" dirty="0"/>
              <a:t> </a:t>
            </a:r>
            <a:r>
              <a:rPr lang="en-US" i="0" dirty="0"/>
              <a:t>​</a:t>
            </a:r>
          </a:p>
          <a:p>
            <a:pPr algn="ctr" rtl="0" fontAlgn="base"/>
            <a:r>
              <a:rPr lang="en-US" dirty="0" smtClean="0"/>
              <a:t>Jessica Spence MD</a:t>
            </a:r>
            <a:endParaRPr lang="en-US" i="0" dirty="0"/>
          </a:p>
        </p:txBody>
      </p:sp>
      <p:sp>
        <p:nvSpPr>
          <p:cNvPr id="4" name="Rectangle 3"/>
          <p:cNvSpPr/>
          <p:nvPr/>
        </p:nvSpPr>
        <p:spPr>
          <a:xfrm>
            <a:off x="1648597" y="3309591"/>
            <a:ext cx="65338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Population Health Research Institute, Hamilton Health Sciences and McMaster University, Hamilton, Ontario, 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Canada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389350" y="4330262"/>
            <a:ext cx="2681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SCT 2019, New Orleans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54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4174851"/>
              </p:ext>
            </p:extLst>
          </p:nvPr>
        </p:nvGraphicFramePr>
        <p:xfrm>
          <a:off x="178675" y="858862"/>
          <a:ext cx="4372303" cy="48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Acrobat Document" r:id="rId4" imgW="4800600" imgH="4800600" progId="AcroExch.Document.DC">
                  <p:link updateAutomatic="1"/>
                </p:oleObj>
              </mc:Choice>
              <mc:Fallback>
                <p:oleObj name="Acrobat Document" r:id="rId4" imgW="4800600" imgH="4800600" progId="AcroExch.Document.DC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8675" y="858862"/>
                        <a:ext cx="4372303" cy="480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6124722"/>
              </p:ext>
            </p:extLst>
          </p:nvPr>
        </p:nvGraphicFramePr>
        <p:xfrm>
          <a:off x="4347340" y="876937"/>
          <a:ext cx="4607474" cy="476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Acrobat Document" r:id="rId6" imgW="4800600" imgH="4800600" progId="AcroExch.Document.DC">
                  <p:link updateAutomatic="1"/>
                </p:oleObj>
              </mc:Choice>
              <mc:Fallback>
                <p:oleObj name="Acrobat Document" r:id="rId6" imgW="4800600" imgH="4800600" progId="AcroExch.Document.DC">
                  <p:link updateAutomatic="1"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347340" y="876937"/>
                        <a:ext cx="4607474" cy="4764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788276" y="399393"/>
            <a:ext cx="7966842" cy="369332"/>
          </a:xfrm>
        </p:spPr>
        <p:txBody>
          <a:bodyPr/>
          <a:lstStyle/>
          <a:p>
            <a:r>
              <a:rPr lang="en-US" sz="2400" dirty="0" smtClean="0"/>
              <a:t>Simulation Results: Type I error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192876" y="1019503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a) Fixed on 12 clusters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186804" y="1019503"/>
            <a:ext cx="3377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r>
              <a:rPr lang="en-US" dirty="0" smtClean="0"/>
              <a:t>) Fixed on cluster size of 800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197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02821"/>
            <a:ext cx="7315200" cy="430887"/>
          </a:xfrm>
        </p:spPr>
        <p:txBody>
          <a:bodyPr/>
          <a:lstStyle/>
          <a:p>
            <a:r>
              <a:rPr lang="en-US" sz="2800" dirty="0" smtClean="0"/>
              <a:t>Sample size for B-free trial </a:t>
            </a:r>
            <a:endParaRPr lang="en-US" sz="2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259398"/>
              </p:ext>
            </p:extLst>
          </p:nvPr>
        </p:nvGraphicFramePr>
        <p:xfrm>
          <a:off x="914400" y="1884580"/>
          <a:ext cx="7840720" cy="2954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7161">
                  <a:extLst>
                    <a:ext uri="{9D8B030D-6E8A-4147-A177-3AD203B41FA5}">
                      <a16:colId xmlns:a16="http://schemas.microsoft.com/office/drawing/2014/main" val="1694525593"/>
                    </a:ext>
                  </a:extLst>
                </a:gridCol>
                <a:gridCol w="989997">
                  <a:extLst>
                    <a:ext uri="{9D8B030D-6E8A-4147-A177-3AD203B41FA5}">
                      <a16:colId xmlns:a16="http://schemas.microsoft.com/office/drawing/2014/main" val="4064466868"/>
                    </a:ext>
                  </a:extLst>
                </a:gridCol>
                <a:gridCol w="996456">
                  <a:extLst>
                    <a:ext uri="{9D8B030D-6E8A-4147-A177-3AD203B41FA5}">
                      <a16:colId xmlns:a16="http://schemas.microsoft.com/office/drawing/2014/main" val="609536496"/>
                    </a:ext>
                  </a:extLst>
                </a:gridCol>
                <a:gridCol w="788276">
                  <a:extLst>
                    <a:ext uri="{9D8B030D-6E8A-4147-A177-3AD203B41FA5}">
                      <a16:colId xmlns:a16="http://schemas.microsoft.com/office/drawing/2014/main" val="220570122"/>
                    </a:ext>
                  </a:extLst>
                </a:gridCol>
                <a:gridCol w="948560">
                  <a:extLst>
                    <a:ext uri="{9D8B030D-6E8A-4147-A177-3AD203B41FA5}">
                      <a16:colId xmlns:a16="http://schemas.microsoft.com/office/drawing/2014/main" val="1584616957"/>
                    </a:ext>
                  </a:extLst>
                </a:gridCol>
                <a:gridCol w="980090">
                  <a:extLst>
                    <a:ext uri="{9D8B030D-6E8A-4147-A177-3AD203B41FA5}">
                      <a16:colId xmlns:a16="http://schemas.microsoft.com/office/drawing/2014/main" val="3576001895"/>
                    </a:ext>
                  </a:extLst>
                </a:gridCol>
                <a:gridCol w="980090">
                  <a:extLst>
                    <a:ext uri="{9D8B030D-6E8A-4147-A177-3AD203B41FA5}">
                      <a16:colId xmlns:a16="http://schemas.microsoft.com/office/drawing/2014/main" val="1433085679"/>
                    </a:ext>
                  </a:extLst>
                </a:gridCol>
                <a:gridCol w="980090">
                  <a:extLst>
                    <a:ext uri="{9D8B030D-6E8A-4147-A177-3AD203B41FA5}">
                      <a16:colId xmlns:a16="http://schemas.microsoft.com/office/drawing/2014/main" val="1113861017"/>
                    </a:ext>
                  </a:extLst>
                </a:gridCol>
              </a:tblGrid>
              <a:tr h="915402">
                <a:tc>
                  <a:txBody>
                    <a:bodyPr/>
                    <a:lstStyle/>
                    <a:p>
                      <a:pPr marL="0" algn="ctr" fontAlgn="b"/>
                      <a:r>
                        <a:rPr lang="en-US" sz="1800" b="1" i="0" u="none" strike="noStrike" dirty="0" smtClean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Cluster Size</a:t>
                      </a:r>
                      <a:endParaRPr lang="en-US" sz="1800" b="1" i="0" u="none" strike="noStrike" dirty="0">
                        <a:solidFill>
                          <a:schemeClr val="accent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fontAlgn="b"/>
                      <a:r>
                        <a:rPr lang="en-US" sz="1800" b="1" i="0" u="none" strike="noStrike" dirty="0" smtClean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Relative Reduction</a:t>
                      </a:r>
                      <a:endParaRPr lang="en-US" sz="1800" b="1" i="0" u="none" strike="noStrike" dirty="0">
                        <a:solidFill>
                          <a:schemeClr val="accent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fontAlgn="b"/>
                      <a:r>
                        <a:rPr lang="en-US" sz="1800" b="1" i="0" u="none" strike="noStrike" dirty="0" smtClean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 Event Rate</a:t>
                      </a:r>
                      <a:endParaRPr lang="en-US" sz="1800" b="1" i="0" u="none" strike="noStrike" dirty="0">
                        <a:solidFill>
                          <a:schemeClr val="accent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fontAlgn="b"/>
                      <a:r>
                        <a:rPr lang="en-US" sz="1800" b="1" i="0" u="none" strike="noStrike" dirty="0" smtClean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ICC</a:t>
                      </a:r>
                      <a:endParaRPr lang="en-US" sz="1800" b="1" i="0" u="none" strike="noStrike" dirty="0">
                        <a:solidFill>
                          <a:schemeClr val="accent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fontAlgn="b"/>
                      <a:r>
                        <a:rPr lang="en-US" sz="1800" b="1" i="0" u="none" strike="noStrike" dirty="0" smtClean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 of periods</a:t>
                      </a:r>
                      <a:endParaRPr lang="en-US" sz="1800" b="1" i="0" u="none" strike="noStrike" dirty="0">
                        <a:solidFill>
                          <a:schemeClr val="accent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fontAlgn="b"/>
                      <a:r>
                        <a:rPr lang="en-US" sz="1800" b="1" i="0" u="none" strike="noStrike" dirty="0" smtClean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Inflation factor</a:t>
                      </a:r>
                      <a:endParaRPr lang="en-US" sz="1800" b="1" i="0" u="none" strike="noStrike" dirty="0">
                        <a:solidFill>
                          <a:schemeClr val="accent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fontAlgn="b"/>
                      <a:r>
                        <a:rPr lang="en-US" sz="1800" b="1" i="0" u="none" strike="noStrike" dirty="0" smtClean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N</a:t>
                      </a:r>
                      <a:endParaRPr lang="en-US" sz="1800" b="1" i="0" u="none" strike="noStrike" dirty="0">
                        <a:solidFill>
                          <a:schemeClr val="accent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fontAlgn="b"/>
                      <a:r>
                        <a:rPr lang="en-US" sz="1800" b="1" i="0" u="none" strike="noStrike" dirty="0" smtClean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 of clusters</a:t>
                      </a:r>
                      <a:endParaRPr lang="en-US" sz="1800" b="1" i="0" u="none" strike="noStrike" dirty="0">
                        <a:solidFill>
                          <a:schemeClr val="accent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08947181"/>
                  </a:ext>
                </a:extLst>
              </a:tr>
              <a:tr h="407776">
                <a:tc>
                  <a:txBody>
                    <a:bodyPr/>
                    <a:lstStyle/>
                    <a:p>
                      <a:pPr marL="0" algn="ctr" fontAlgn="b"/>
                      <a:r>
                        <a:rPr lang="en-US" sz="1800" b="0" i="0" u="none" strike="noStrike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  <a:endParaRPr lang="en-US" sz="1800" b="0" i="0" u="none" strike="noStrike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0.15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0.15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0.02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7.96</a:t>
                      </a:r>
                      <a:endParaRPr lang="en-US" sz="1800" b="0" i="0" u="none" strike="noStrike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59009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40620806"/>
                  </a:ext>
                </a:extLst>
              </a:tr>
              <a:tr h="407776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0.15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0.15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0.02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4.47</a:t>
                      </a:r>
                      <a:endParaRPr lang="en-US" sz="1800" b="0" i="0" u="none" strike="noStrike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33135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60856323"/>
                  </a:ext>
                </a:extLst>
              </a:tr>
              <a:tr h="407776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0.15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0.15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0.02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2.73</a:t>
                      </a:r>
                      <a:endParaRPr lang="en-US" sz="1800" b="0" i="0" u="none" strike="noStrike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20198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16337253"/>
                  </a:ext>
                </a:extLst>
              </a:tr>
              <a:tr h="407776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0.15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0.15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0.02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2.14</a:t>
                      </a:r>
                      <a:endParaRPr lang="en-US" sz="1800" b="1" i="0" u="none" strike="noStrike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15886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9481852"/>
                  </a:ext>
                </a:extLst>
              </a:tr>
              <a:tr h="407776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0.15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0.15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0.02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1.85</a:t>
                      </a:r>
                      <a:endParaRPr lang="en-US" sz="1800" b="0" i="0" u="none" strike="noStrike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13730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7957462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14400" y="1420736"/>
            <a:ext cx="668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IPC is assumed half of ICC with a coefficient of variation of 0.63.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1128220"/>
            <a:ext cx="6493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Assumed a type I error of 5% and a power of 80%.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09866" y="4933374"/>
            <a:ext cx="79452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Sites </a:t>
            </a:r>
            <a:r>
              <a:rPr lang="en-US" dirty="0"/>
              <a:t>will be randomized to twelve, 4-week crossover periods, blocking in periods of 2 to minimize period </a:t>
            </a:r>
            <a:r>
              <a:rPr lang="en-US" dirty="0" smtClean="0"/>
              <a:t>effects.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056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14400" y="483477"/>
            <a:ext cx="7315200" cy="577081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40525" y="1177158"/>
            <a:ext cx="734673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Significant power gain for cluster crossovers with multiple periods.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Larger increase in power with less than 8 periods and small increase with more than 8 periods.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More power gain by increasing number of clusters instead of cluster size.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Increase Type I error for a small number of clusters but may be reduced to a reasonable 5% with multiple periods.</a:t>
            </a:r>
          </a:p>
          <a:p>
            <a:pPr>
              <a:lnSpc>
                <a:spcPct val="150000"/>
              </a:lnSpc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3805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2835" y="490451"/>
            <a:ext cx="20249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</a:t>
            </a:r>
            <a:r>
              <a:rPr lang="en-US" sz="2800" dirty="0" smtClean="0"/>
              <a:t>eferences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947652" y="1213658"/>
            <a:ext cx="77068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Spence J, </a:t>
            </a:r>
            <a:r>
              <a:rPr lang="en-US" sz="1200" dirty="0" err="1" smtClean="0"/>
              <a:t>Belley-Côté</a:t>
            </a:r>
            <a:r>
              <a:rPr lang="en-US" sz="1200" dirty="0" smtClean="0"/>
              <a:t>, </a:t>
            </a:r>
            <a:r>
              <a:rPr lang="en-US" sz="1200" dirty="0"/>
              <a:t>Lee SF, et al. The role of </a:t>
            </a:r>
            <a:r>
              <a:rPr lang="en-US" sz="1200" dirty="0" smtClean="0"/>
              <a:t>randomized cluster </a:t>
            </a:r>
            <a:r>
              <a:rPr lang="en-US" sz="1200" dirty="0"/>
              <a:t>crossover trials for comparative </a:t>
            </a:r>
            <a:r>
              <a:rPr lang="en-US" sz="1200" dirty="0" smtClean="0"/>
              <a:t>effectiveness </a:t>
            </a:r>
            <a:r>
              <a:rPr lang="en-US" sz="1200" dirty="0"/>
              <a:t>testing </a:t>
            </a:r>
            <a:r>
              <a:rPr lang="en-US" sz="1200" dirty="0" smtClean="0"/>
              <a:t>in anesthesia</a:t>
            </a:r>
            <a:r>
              <a:rPr lang="en-US" sz="1200" dirty="0"/>
              <a:t>: design of the Benzodiazepine-Free Cardiac </a:t>
            </a:r>
            <a:r>
              <a:rPr lang="en-US" sz="1200" dirty="0" smtClean="0"/>
              <a:t>Anesthesia for </a:t>
            </a:r>
            <a:r>
              <a:rPr lang="en-US" sz="1200" dirty="0"/>
              <a:t>Reduction in Postoperative Delirium (B-Free) trial. Can </a:t>
            </a:r>
            <a:r>
              <a:rPr lang="en-US" sz="1200" dirty="0" smtClean="0"/>
              <a:t>J </a:t>
            </a:r>
            <a:r>
              <a:rPr lang="en-US" sz="1200" dirty="0" err="1" smtClean="0"/>
              <a:t>Anesth</a:t>
            </a:r>
            <a:r>
              <a:rPr lang="en-US" sz="1200" dirty="0" smtClean="0"/>
              <a:t> </a:t>
            </a:r>
            <a:r>
              <a:rPr lang="en-US" sz="1200" dirty="0"/>
              <a:t>2018; 65: 813-21</a:t>
            </a:r>
            <a:r>
              <a:rPr lang="en-US" sz="1200" dirty="0" smtClean="0"/>
              <a:t>.</a:t>
            </a:r>
          </a:p>
          <a:p>
            <a:endParaRPr lang="en-US" sz="1200" dirty="0"/>
          </a:p>
          <a:p>
            <a:r>
              <a:rPr lang="en-US" sz="1200" dirty="0"/>
              <a:t>Hooper R, Bourke L. Cluster </a:t>
            </a:r>
            <a:r>
              <a:rPr lang="en-US" sz="1200" dirty="0" err="1"/>
              <a:t>randomised</a:t>
            </a:r>
            <a:r>
              <a:rPr lang="en-US" sz="1200" dirty="0"/>
              <a:t> trials with repeated cross sections: alternatives to parallel group designs. BMJ. 2015;350:h2925.</a:t>
            </a:r>
          </a:p>
          <a:p>
            <a:endParaRPr lang="en-US" sz="1200" dirty="0" smtClean="0"/>
          </a:p>
          <a:p>
            <a:r>
              <a:rPr lang="en-US" sz="1200" dirty="0" err="1" smtClean="0"/>
              <a:t>Giraudeau</a:t>
            </a:r>
            <a:r>
              <a:rPr lang="en-US" sz="1200" dirty="0" smtClean="0"/>
              <a:t> B, </a:t>
            </a:r>
            <a:r>
              <a:rPr lang="en-US" sz="1200" dirty="0" err="1"/>
              <a:t>Ravaud</a:t>
            </a:r>
            <a:r>
              <a:rPr lang="en-US" sz="1200" dirty="0"/>
              <a:t> P, Donner A. Sample size calculation for cluster randomized cross-over trials. Stat Med. 2008 Nov 29;27(27):5578-85.</a:t>
            </a:r>
          </a:p>
          <a:p>
            <a:endParaRPr lang="en-US" sz="1200" dirty="0" smtClean="0"/>
          </a:p>
          <a:p>
            <a:r>
              <a:rPr lang="en-US" sz="1200" dirty="0" smtClean="0"/>
              <a:t>Connolly SJ, </a:t>
            </a:r>
            <a:r>
              <a:rPr lang="en-US" sz="1200" dirty="0" err="1"/>
              <a:t>Philippon</a:t>
            </a:r>
            <a:r>
              <a:rPr lang="en-US" sz="1200" dirty="0"/>
              <a:t> F, </a:t>
            </a:r>
            <a:r>
              <a:rPr lang="en-US" sz="1200" dirty="0" err="1"/>
              <a:t>Longtin</a:t>
            </a:r>
            <a:r>
              <a:rPr lang="en-US" sz="1200" dirty="0"/>
              <a:t> Y, Casanova A, </a:t>
            </a:r>
            <a:r>
              <a:rPr lang="en-US" sz="1200" dirty="0" err="1"/>
              <a:t>Birnie</a:t>
            </a:r>
            <a:r>
              <a:rPr lang="en-US" sz="1200" dirty="0"/>
              <a:t> DH, </a:t>
            </a:r>
            <a:r>
              <a:rPr lang="en-US" sz="1200" dirty="0" err="1"/>
              <a:t>Exner</a:t>
            </a:r>
            <a:r>
              <a:rPr lang="en-US" sz="1200" dirty="0"/>
              <a:t> DV, Dorian P, Prakash R, </a:t>
            </a:r>
            <a:r>
              <a:rPr lang="en-US" sz="1200" dirty="0" err="1"/>
              <a:t>Alings</a:t>
            </a:r>
            <a:r>
              <a:rPr lang="en-US" sz="1200" dirty="0"/>
              <a:t> M, </a:t>
            </a:r>
            <a:r>
              <a:rPr lang="en-US" sz="1200" dirty="0" err="1"/>
              <a:t>Krahn</a:t>
            </a:r>
            <a:r>
              <a:rPr lang="en-US" sz="1200" dirty="0"/>
              <a:t> AD. Randomized cluster crossover trials for reliable, efficient, comparative effectiveness testing: design of the Prevention of Arrhythmia Device Infection Trial (PADIT). Can J </a:t>
            </a:r>
            <a:r>
              <a:rPr lang="en-US" sz="1200" dirty="0" err="1"/>
              <a:t>Cardiol</a:t>
            </a:r>
            <a:r>
              <a:rPr lang="en-US" sz="1200" dirty="0"/>
              <a:t>. 2013 Jun;29(6):652-8.</a:t>
            </a:r>
          </a:p>
          <a:p>
            <a:endParaRPr lang="en-US" sz="1200" dirty="0" smtClean="0"/>
          </a:p>
          <a:p>
            <a:r>
              <a:rPr lang="en-US" sz="1200" dirty="0" smtClean="0"/>
              <a:t>Forbes </a:t>
            </a:r>
            <a:r>
              <a:rPr lang="en-US" sz="1200" dirty="0"/>
              <a:t>AB, </a:t>
            </a:r>
            <a:r>
              <a:rPr lang="en-US" sz="1200" dirty="0" err="1"/>
              <a:t>Akram</a:t>
            </a:r>
            <a:r>
              <a:rPr lang="en-US" sz="1200" dirty="0"/>
              <a:t> M, Pilcher D, Cooper J, </a:t>
            </a:r>
            <a:r>
              <a:rPr lang="en-US" sz="1200" dirty="0" err="1"/>
              <a:t>Bellomo</a:t>
            </a:r>
            <a:r>
              <a:rPr lang="en-US" sz="1200" dirty="0"/>
              <a:t> R. Cluster </a:t>
            </a:r>
            <a:r>
              <a:rPr lang="en-US" sz="1200" dirty="0" err="1"/>
              <a:t>randomised</a:t>
            </a:r>
            <a:r>
              <a:rPr lang="en-US" sz="1200" dirty="0"/>
              <a:t> crossover trials with binary data and unbalanced cluster sizes: application to studies of near-universal interventions in intensive care. </a:t>
            </a:r>
            <a:r>
              <a:rPr lang="en-US" sz="1200" dirty="0" err="1"/>
              <a:t>Clin</a:t>
            </a:r>
            <a:r>
              <a:rPr lang="en-US" sz="1200" dirty="0"/>
              <a:t> Trials 12(1):34-44</a:t>
            </a:r>
            <a:r>
              <a:rPr lang="en-US" sz="1200" dirty="0" smtClean="0"/>
              <a:t>.</a:t>
            </a:r>
          </a:p>
          <a:p>
            <a:endParaRPr lang="en-US" sz="1200" dirty="0"/>
          </a:p>
          <a:p>
            <a:r>
              <a:rPr lang="en-US" sz="1200" dirty="0" smtClean="0"/>
              <a:t>Turner </a:t>
            </a:r>
            <a:r>
              <a:rPr lang="en-US" sz="1200" dirty="0"/>
              <a:t>RM, White IR, </a:t>
            </a:r>
            <a:r>
              <a:rPr lang="en-US" sz="1200" dirty="0" err="1"/>
              <a:t>Croudace</a:t>
            </a:r>
            <a:r>
              <a:rPr lang="en-US" sz="1200" dirty="0"/>
              <a:t> T; PIP Study Group. Analysis of cluster randomized cross-over trial data: a comparison of methods. Stat Med. 2007;26(2):274-89</a:t>
            </a:r>
            <a:r>
              <a:rPr lang="en-US" sz="1200" dirty="0" smtClean="0"/>
              <a:t>.</a:t>
            </a:r>
          </a:p>
          <a:p>
            <a:endParaRPr lang="en-US" sz="1200" dirty="0"/>
          </a:p>
          <a:p>
            <a:r>
              <a:rPr lang="en-US" sz="1200" dirty="0"/>
              <a:t>Barker D, </a:t>
            </a:r>
            <a:r>
              <a:rPr lang="en-US" sz="1200" dirty="0" err="1"/>
              <a:t>D’Este</a:t>
            </a:r>
            <a:r>
              <a:rPr lang="en-US" sz="1200" dirty="0"/>
              <a:t> C, Campbell MJ, </a:t>
            </a:r>
            <a:r>
              <a:rPr lang="en-US" sz="1200" dirty="0" err="1"/>
              <a:t>McElduff</a:t>
            </a:r>
            <a:r>
              <a:rPr lang="en-US" sz="1200" dirty="0"/>
              <a:t> P. Minimum number of clusters and comparison of analysis methods for cross sectional stepped wedge cluster </a:t>
            </a:r>
            <a:r>
              <a:rPr lang="en-US" sz="1200" dirty="0" err="1"/>
              <a:t>randomised</a:t>
            </a:r>
            <a:r>
              <a:rPr lang="en-US" sz="1200" dirty="0"/>
              <a:t> trials with binary outcomes: A simulation study. Trials 201718:119.</a:t>
            </a:r>
          </a:p>
          <a:p>
            <a:endParaRPr lang="en-US" sz="12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144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05351" y="2480444"/>
            <a:ext cx="2564524" cy="577081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365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8504773"/>
              </p:ext>
            </p:extLst>
          </p:nvPr>
        </p:nvGraphicFramePr>
        <p:xfrm>
          <a:off x="2234762" y="1080857"/>
          <a:ext cx="5080438" cy="48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Acrobat Document" r:id="rId4" imgW="4800600" imgH="4800600" progId="AcroExch.Document.DC">
                  <p:link updateAutomatic="1"/>
                </p:oleObj>
              </mc:Choice>
              <mc:Fallback>
                <p:oleObj name="Acrobat Document" r:id="rId4" imgW="4800600" imgH="4800600" progId="AcroExch.Document.DC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34762" y="1080857"/>
                        <a:ext cx="5080438" cy="480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005633" y="619192"/>
            <a:ext cx="55386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Power for B-free study with 16 clusters.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34132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9051" y="325821"/>
            <a:ext cx="7852494" cy="861848"/>
          </a:xfrm>
        </p:spPr>
        <p:txBody>
          <a:bodyPr/>
          <a:lstStyle/>
          <a:p>
            <a:r>
              <a:rPr lang="en-US" sz="2800" dirty="0" smtClean="0"/>
              <a:t>Benzodiazepine-free Cardiac Anesthesia for Reduction in postoperative delirium (B-Free) trial.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829051" y="1408387"/>
            <a:ext cx="7305955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Benzodiazepines: to ensure hemodynamic stability and prevent intraoperative awareness during cardiac surgery.</a:t>
            </a:r>
          </a:p>
          <a:p>
            <a:endParaRPr lang="en-US" sz="2000" dirty="0" smtClean="0"/>
          </a:p>
          <a:p>
            <a:r>
              <a:rPr lang="en-US" sz="2000" dirty="0" smtClean="0"/>
              <a:t>Delirium: serious problem affects 15-30% patients after cardiac surgery.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Acute </a:t>
            </a:r>
            <a:r>
              <a:rPr lang="en-US" sz="2000" dirty="0" err="1" smtClean="0"/>
              <a:t>confusional</a:t>
            </a:r>
            <a:r>
              <a:rPr lang="en-US" sz="2000" dirty="0" smtClean="0"/>
              <a:t> state associated prolonged length of stay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Institutional discharge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Functional decline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Cognitive decline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Death</a:t>
            </a:r>
          </a:p>
          <a:p>
            <a:endParaRPr lang="en-US" dirty="0" smtClean="0"/>
          </a:p>
          <a:p>
            <a:r>
              <a:rPr lang="en-US" dirty="0" smtClean="0"/>
              <a:t>Hypothesis: Need to establish whether the routine or restricted use of benzodiazepines in cardiac anesthesia affected the incidence of postoperative delirium.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400800" y="5465380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Spence et al,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160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192" y="420414"/>
            <a:ext cx="7315200" cy="430887"/>
          </a:xfrm>
        </p:spPr>
        <p:txBody>
          <a:bodyPr/>
          <a:lstStyle/>
          <a:p>
            <a:r>
              <a:rPr lang="en-US" sz="2800" dirty="0" smtClean="0"/>
              <a:t>Randomized-controlled trials (RCT)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817192" y="1239233"/>
            <a:ext cx="686587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Individual patients RCT</a:t>
            </a:r>
          </a:p>
          <a:p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Better suited to provide evidence of efficacy.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Lack of generalizability unless for a large sample size.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</a:t>
            </a:r>
            <a:r>
              <a:rPr lang="en-US" sz="2000" dirty="0" smtClean="0"/>
              <a:t>atient consent required.</a:t>
            </a:r>
          </a:p>
          <a:p>
            <a:endParaRPr lang="en-US" sz="2000" dirty="0" smtClean="0"/>
          </a:p>
          <a:p>
            <a:r>
              <a:rPr lang="en-US" sz="2000" dirty="0" smtClean="0"/>
              <a:t>Cluster RCT</a:t>
            </a:r>
          </a:p>
          <a:p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To evaluate the effectiveness (true benefit to all patients in routine).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Account for the influences of patient-, provider-, and system-level factors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Possible individual consent waiver for interventions associated with a minimal risk and clearly demonstrated a clinical equipoise.</a:t>
            </a:r>
          </a:p>
        </p:txBody>
      </p:sp>
    </p:spTree>
    <p:extLst>
      <p:ext uri="{BB962C8B-B14F-4D97-AF65-F5344CB8AC3E}">
        <p14:creationId xmlns:p14="http://schemas.microsoft.com/office/powerpoint/2010/main" val="3995333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8432" y="415563"/>
            <a:ext cx="7315200" cy="430887"/>
          </a:xfrm>
        </p:spPr>
        <p:txBody>
          <a:bodyPr/>
          <a:lstStyle/>
          <a:p>
            <a:r>
              <a:rPr lang="en-US" sz="2800" dirty="0" smtClean="0"/>
              <a:t>Cluster Crossover RCT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>
          <a:xfrm>
            <a:off x="568432" y="1395050"/>
            <a:ext cx="3824892" cy="3870633"/>
          </a:xfrm>
        </p:spPr>
        <p:txBody>
          <a:bodyPr/>
          <a:lstStyle/>
          <a:p>
            <a:r>
              <a:rPr lang="en-US" sz="2400" i="0" dirty="0" smtClean="0"/>
              <a:t>Statistical less efficient: similar responses within cluster, measured by intra-cluster correlation (ICC).</a:t>
            </a:r>
          </a:p>
          <a:p>
            <a:endParaRPr lang="en-US" sz="2400" i="0" dirty="0" smtClean="0"/>
          </a:p>
          <a:p>
            <a:r>
              <a:rPr lang="en-US" sz="2400" i="0" dirty="0" smtClean="0"/>
              <a:t>Regain some statistical power by crossovers with each cluster acts its own control (inter-period correlation (IPC).</a:t>
            </a:r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4872038" y="1395050"/>
          <a:ext cx="3974782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" name="Worksheet" r:id="rId4" imgW="1228770" imgH="771525" progId="Excel.Sheet.12">
                  <p:embed/>
                </p:oleObj>
              </mc:Choice>
              <mc:Fallback>
                <p:oleObj name="Worksheet" r:id="rId4" imgW="1228770" imgH="771525" progId="Excel.Sheet.12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872038" y="1395050"/>
                        <a:ext cx="3974782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4863466" y="2628558"/>
          <a:ext cx="3974782" cy="8271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" name="Worksheet" r:id="rId6" imgW="1228770" imgH="771525" progId="Excel.Sheet.12">
                  <p:embed/>
                </p:oleObj>
              </mc:Choice>
              <mc:Fallback>
                <p:oleObj name="Worksheet" r:id="rId6" imgW="1228770" imgH="771525" progId="Excel.Sheet.12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863466" y="2628558"/>
                        <a:ext cx="3974782" cy="8271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4872038" y="4037648"/>
          <a:ext cx="3975100" cy="97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" name="Worksheet" r:id="rId8" imgW="2447820" imgH="771525" progId="Excel.Sheet.12">
                  <p:embed/>
                </p:oleObj>
              </mc:Choice>
              <mc:Fallback>
                <p:oleObj name="Worksheet" r:id="rId8" imgW="2447820" imgH="771525" progId="Excel.Sheet.12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872038" y="4037648"/>
                        <a:ext cx="3975100" cy="979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572302" y="990838"/>
            <a:ext cx="2557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a) Parallel Cluster RCT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055360" y="2243946"/>
            <a:ext cx="3890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r>
              <a:rPr lang="en-US" dirty="0" smtClean="0"/>
              <a:t>) 2-Periods Cluster Crossover RCT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55359" y="3668316"/>
            <a:ext cx="3890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c) 4-Periods Cluster Crossover RCT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849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1814946"/>
            <a:ext cx="76892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 examine and assess the effect of increasing the number of crossovers in cluster crossover randomized clinical trials.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74404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8388" y="472547"/>
            <a:ext cx="7852494" cy="430887"/>
          </a:xfrm>
        </p:spPr>
        <p:txBody>
          <a:bodyPr/>
          <a:lstStyle/>
          <a:p>
            <a:r>
              <a:rPr lang="en-US" sz="2800" dirty="0" smtClean="0"/>
              <a:t>Model with cluster effects treated as random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886627" y="1702228"/>
                <a:ext cx="3557448" cy="3916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𝑖𝑗𝑘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𝛽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𝜗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𝑖𝑗𝑘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6627" y="1702228"/>
                <a:ext cx="3557448" cy="391646"/>
              </a:xfrm>
              <a:prstGeom prst="rect">
                <a:avLst/>
              </a:prstGeom>
              <a:blipFill>
                <a:blip r:embed="rId3"/>
                <a:stretch>
                  <a:fillRect b="-9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18388" y="1080621"/>
                <a:ext cx="7673818" cy="391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𝑖𝑗𝑘</m:t>
                        </m:r>
                      </m:sub>
                    </m:sSub>
                  </m:oMath>
                </a14:m>
                <a:r>
                  <a:rPr lang="en-US" dirty="0" smtClean="0"/>
                  <a:t> be a binary outcome: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𝑖𝑗𝑘</m:t>
                        </m:r>
                      </m:sub>
                    </m:sSub>
                  </m:oMath>
                </a14:m>
                <a:r>
                  <a:rPr lang="en-US" dirty="0" smtClean="0"/>
                  <a:t>=1 : event of interest;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𝑖𝑗𝑘</m:t>
                        </m:r>
                      </m:sub>
                    </m:sSub>
                  </m:oMath>
                </a14:m>
                <a:r>
                  <a:rPr lang="en-US" dirty="0" smtClean="0"/>
                  <a:t>=0 : otherwise. 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388" y="1080621"/>
                <a:ext cx="7673818" cy="391646"/>
              </a:xfrm>
              <a:prstGeom prst="rect">
                <a:avLst/>
              </a:prstGeom>
              <a:blipFill>
                <a:blip r:embed="rId4"/>
                <a:stretch>
                  <a:fillRect l="-715" t="-7692" r="-556" b="-16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866052" y="2346373"/>
                <a:ext cx="6309360" cy="4337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~ </m:t>
                    </m:r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𝑁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0,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𝜇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bSup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𝜗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𝑖𝑗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~ </m:t>
                    </m:r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𝑁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0,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𝜗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bSup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</m:oMath>
                </a14:m>
                <a:r>
                  <a:rPr lang="en-US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𝑖𝑗𝑘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~ </m:t>
                    </m:r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𝑁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0,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𝜖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independently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052" y="2346373"/>
                <a:ext cx="6309360" cy="433708"/>
              </a:xfrm>
              <a:prstGeom prst="rect">
                <a:avLst/>
              </a:prstGeom>
              <a:blipFill>
                <a:blip r:embed="rId5"/>
                <a:stretch>
                  <a:fillRect b="-16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18534968"/>
                  </p:ext>
                </p:extLst>
              </p:nvPr>
            </p:nvGraphicFramePr>
            <p:xfrm>
              <a:off x="1780685" y="3134455"/>
              <a:ext cx="6480093" cy="227609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18593">
                      <a:extLst>
                        <a:ext uri="{9D8B030D-6E8A-4147-A177-3AD203B41FA5}">
                          <a16:colId xmlns:a16="http://schemas.microsoft.com/office/drawing/2014/main" val="2844954889"/>
                        </a:ext>
                      </a:extLst>
                    </a:gridCol>
                    <a:gridCol w="4861500">
                      <a:extLst>
                        <a:ext uri="{9D8B030D-6E8A-4147-A177-3AD203B41FA5}">
                          <a16:colId xmlns:a16="http://schemas.microsoft.com/office/drawing/2014/main" val="308348574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Variable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Description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840727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intercept indexed by period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262707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an intervention effect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7785535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random cluster effects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332298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𝜗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𝑖𝑗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random cluster-period effects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8053273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𝜖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𝑖𝑗𝑘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individual-level errors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3795994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18534968"/>
                  </p:ext>
                </p:extLst>
              </p:nvPr>
            </p:nvGraphicFramePr>
            <p:xfrm>
              <a:off x="1780685" y="3134455"/>
              <a:ext cx="6480093" cy="227609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18593">
                      <a:extLst>
                        <a:ext uri="{9D8B030D-6E8A-4147-A177-3AD203B41FA5}">
                          <a16:colId xmlns:a16="http://schemas.microsoft.com/office/drawing/2014/main" val="2844954889"/>
                        </a:ext>
                      </a:extLst>
                    </a:gridCol>
                    <a:gridCol w="4861500">
                      <a:extLst>
                        <a:ext uri="{9D8B030D-6E8A-4147-A177-3AD203B41FA5}">
                          <a16:colId xmlns:a16="http://schemas.microsoft.com/office/drawing/2014/main" val="308348574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Variable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Description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8407278"/>
                      </a:ext>
                    </a:extLst>
                  </a:tr>
                  <a:tr h="38785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76" t="-103125" r="-301504" b="-4078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intercept indexed by period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262707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76" t="-213115" r="-301504" b="-327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an intervention effect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7785535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76" t="-313115" r="-301504" b="-227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random cluster effects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3322985"/>
                      </a:ext>
                    </a:extLst>
                  </a:tr>
                  <a:tr h="38785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76" t="-400000" r="-301504" b="-1206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random cluster-period effects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80532737"/>
                      </a:ext>
                    </a:extLst>
                  </a:tr>
                  <a:tr h="38785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76" t="-492188" r="-301504" b="-18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individual-level errors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3795994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119942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1338" y="404114"/>
            <a:ext cx="7315200" cy="430887"/>
          </a:xfrm>
        </p:spPr>
        <p:txBody>
          <a:bodyPr/>
          <a:lstStyle/>
          <a:p>
            <a:r>
              <a:rPr lang="en-US" sz="2800" dirty="0" smtClean="0"/>
              <a:t>Sample size formula using a design effect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800226" y="1225550"/>
            <a:ext cx="4579554" cy="83185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40450" y="3836276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377264" y="1028588"/>
                <a:ext cx="4710376" cy="676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sub>
                              </m:sSub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𝑜</m:t>
                                      </m:r>
                                    </m:sub>
                                  </m:sSub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𝐼𝐹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7264" y="1028588"/>
                <a:ext cx="4710376" cy="676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272676" y="2040022"/>
                <a:ext cx="4919552" cy="7203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IF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=1+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𝑐𝑣</m:t>
                                      </m:r>
                                    </m:e>
                                    <m:sup>
                                      <m:r>
                                        <a:rPr lang="en-US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  <m:acc>
                                <m:accPr>
                                  <m:chr m:val="̅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</m:acc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den>
                          </m:f>
                          <m:r>
                            <a:rPr lang="en-US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𝑐𝑣</m:t>
                                  </m:r>
                                </m:e>
                                <m:sup>
                                  <m:r>
                                    <a:rPr lang="en-US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acc>
                            <m:accPr>
                              <m:chr m:val="̅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acc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</m:t>
                          </m:r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n-US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2676" y="2040022"/>
                <a:ext cx="4919552" cy="7203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45562738"/>
                  </p:ext>
                </p:extLst>
              </p:nvPr>
            </p:nvGraphicFramePr>
            <p:xfrm>
              <a:off x="1340450" y="2915349"/>
              <a:ext cx="7073462" cy="2595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39104">
                      <a:extLst>
                        <a:ext uri="{9D8B030D-6E8A-4147-A177-3AD203B41FA5}">
                          <a16:colId xmlns:a16="http://schemas.microsoft.com/office/drawing/2014/main" val="2209478131"/>
                        </a:ext>
                      </a:extLst>
                    </a:gridCol>
                    <a:gridCol w="5134358">
                      <a:extLst>
                        <a:ext uri="{9D8B030D-6E8A-4147-A177-3AD203B41FA5}">
                          <a16:colId xmlns:a16="http://schemas.microsoft.com/office/drawing/2014/main" val="424862131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Variable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Description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905796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IF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inflate factor for cluster randomized trials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362438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average cluster size per cluster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4721767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err="1" smtClean="0"/>
                            <a:t>intracluster</a:t>
                          </a:r>
                          <a:r>
                            <a:rPr lang="en-US" dirty="0" smtClean="0"/>
                            <a:t> correlation for cluster (ICC)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942833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𝜌</m:t>
                                    </m:r>
                                  </m:e>
                                  <m:sub>
                                    <m: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inter-period correlation (IPC)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5866158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𝑐𝑣</m:t>
                                    </m:r>
                                  </m:e>
                                  <m:sup>
                                    <m: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coefficient of variation for unequal cluster size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8089908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number of periods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0026104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45562738"/>
                  </p:ext>
                </p:extLst>
              </p:nvPr>
            </p:nvGraphicFramePr>
            <p:xfrm>
              <a:off x="1340450" y="2915349"/>
              <a:ext cx="7073462" cy="2595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39104">
                      <a:extLst>
                        <a:ext uri="{9D8B030D-6E8A-4147-A177-3AD203B41FA5}">
                          <a16:colId xmlns:a16="http://schemas.microsoft.com/office/drawing/2014/main" val="2209478131"/>
                        </a:ext>
                      </a:extLst>
                    </a:gridCol>
                    <a:gridCol w="5134358">
                      <a:extLst>
                        <a:ext uri="{9D8B030D-6E8A-4147-A177-3AD203B41FA5}">
                          <a16:colId xmlns:a16="http://schemas.microsoft.com/office/drawing/2014/main" val="424862131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Variable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Description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905796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13" t="-108197" r="-265517" b="-5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inflate factor for cluster randomized trials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362438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13" t="-208197" r="-265517" b="-4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average cluster size per cluster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4721767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13" t="-308197" r="-265517" b="-3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err="1" smtClean="0"/>
                            <a:t>intracluster</a:t>
                          </a:r>
                          <a:r>
                            <a:rPr lang="en-US" dirty="0" smtClean="0"/>
                            <a:t> correlation for cluster (ICC)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942833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13" t="-408197" r="-265517" b="-2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inter-period correlation (IPC)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5866158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13" t="-508197" r="-265517" b="-1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coefficient of variation for unequal cluster size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8089908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13" t="-608197" r="-265517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number of periods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0026104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762441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762" y="483475"/>
            <a:ext cx="7340600" cy="430925"/>
          </a:xfrm>
        </p:spPr>
        <p:txBody>
          <a:bodyPr/>
          <a:lstStyle/>
          <a:p>
            <a:r>
              <a:rPr lang="en-US" dirty="0" smtClean="0"/>
              <a:t>Simulation Parameters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315026"/>
              </p:ext>
            </p:extLst>
          </p:nvPr>
        </p:nvGraphicFramePr>
        <p:xfrm>
          <a:off x="1051035" y="1218289"/>
          <a:ext cx="7451834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60275">
                  <a:extLst>
                    <a:ext uri="{9D8B030D-6E8A-4147-A177-3AD203B41FA5}">
                      <a16:colId xmlns:a16="http://schemas.microsoft.com/office/drawing/2014/main" val="2350478172"/>
                    </a:ext>
                  </a:extLst>
                </a:gridCol>
                <a:gridCol w="2091559">
                  <a:extLst>
                    <a:ext uri="{9D8B030D-6E8A-4147-A177-3AD203B41FA5}">
                      <a16:colId xmlns:a16="http://schemas.microsoft.com/office/drawing/2014/main" val="9654401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Parameters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Values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7326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Fixed ICC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0.05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136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Fixed IPC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Half of ICC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4201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Odds ratio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0.85 and 1.00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84319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Control</a:t>
                      </a:r>
                      <a:r>
                        <a:rPr lang="en-US" baseline="0" dirty="0" smtClean="0"/>
                        <a:t> Event 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0.15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03875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Number of clusters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4, 6, 12, 18, 24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20061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Number of patients per cluster (m)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400, 800, 1200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1691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Number of periods (P)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2, 4, 8, 12, 16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338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Coefficient of variation for unequal cluster sizes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0.65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59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Replicates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612234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51035" y="5230578"/>
            <a:ext cx="7336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Analyzed using GLIMMIX for cluster, cluster-period as random effects.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322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788276" y="336331"/>
            <a:ext cx="7966842" cy="369332"/>
          </a:xfrm>
        </p:spPr>
        <p:txBody>
          <a:bodyPr/>
          <a:lstStyle/>
          <a:p>
            <a:r>
              <a:rPr lang="en-US" sz="2400" dirty="0" smtClean="0"/>
              <a:t>Simulation Results: Power</a:t>
            </a:r>
            <a:endParaRPr lang="en-US" sz="24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1407252"/>
              </p:ext>
            </p:extLst>
          </p:nvPr>
        </p:nvGraphicFramePr>
        <p:xfrm>
          <a:off x="290349" y="976149"/>
          <a:ext cx="4260629" cy="48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Acrobat Document" r:id="rId4" imgW="4800600" imgH="4800600" progId="AcroExch.Document.DC">
                  <p:link updateAutomatic="1"/>
                </p:oleObj>
              </mc:Choice>
              <mc:Fallback>
                <p:oleObj name="Acrobat Document" r:id="rId4" imgW="4800600" imgH="4800600" progId="AcroExch.Document.DC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90349" y="976149"/>
                        <a:ext cx="4260629" cy="480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7487317"/>
              </p:ext>
            </p:extLst>
          </p:nvPr>
        </p:nvGraphicFramePr>
        <p:xfrm>
          <a:off x="4550978" y="976149"/>
          <a:ext cx="4487917" cy="48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Acrobat Document" r:id="rId6" imgW="4800600" imgH="4800600" progId="AcroExch.Document.DC">
                  <p:link updateAutomatic="1"/>
                </p:oleObj>
              </mc:Choice>
              <mc:Fallback>
                <p:oleObj name="Acrobat Document" r:id="rId6" imgW="4800600" imgH="4800600" progId="AcroExch.Document.DC">
                  <p:link updateAutomatic="1"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50978" y="976149"/>
                        <a:ext cx="4487917" cy="480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98283" y="105103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a) Fixed on 12 clusters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16121" y="1051034"/>
            <a:ext cx="3262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b) Fixed on cluster size of 800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509285"/>
      </p:ext>
    </p:extLst>
  </p:cSld>
  <p:clrMapOvr>
    <a:masterClrMapping/>
  </p:clrMapOvr>
</p:sld>
</file>

<file path=ppt/theme/theme1.xml><?xml version="1.0" encoding="utf-8"?>
<a:theme xmlns:a="http://schemas.openxmlformats.org/drawingml/2006/main" name="PHRI Theme">
  <a:themeElements>
    <a:clrScheme name="PHRI">
      <a:dk1>
        <a:srgbClr val="002F5F"/>
      </a:dk1>
      <a:lt1>
        <a:srgbClr val="FFFFFF"/>
      </a:lt1>
      <a:dk2>
        <a:srgbClr val="C4262E"/>
      </a:dk2>
      <a:lt2>
        <a:srgbClr val="909192"/>
      </a:lt2>
      <a:accent1>
        <a:srgbClr val="4B92DB"/>
      </a:accent1>
      <a:accent2>
        <a:srgbClr val="002F5F"/>
      </a:accent2>
      <a:accent3>
        <a:srgbClr val="C4262E"/>
      </a:accent3>
      <a:accent4>
        <a:srgbClr val="909192"/>
      </a:accent4>
      <a:accent5>
        <a:srgbClr val="4B92DB"/>
      </a:accent5>
      <a:accent6>
        <a:srgbClr val="FFFFFF"/>
      </a:accent6>
      <a:hlink>
        <a:srgbClr val="4B92DB"/>
      </a:hlink>
      <a:folHlink>
        <a:srgbClr val="C4262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CFCF84A-92A2-4A27-8C6D-FC0B9DC203AE}" vid="{8F16B805-4AFE-486E-8CC2-2AF7B481684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PHRI_PowerPoint_Template</Template>
  <TotalTime>7964</TotalTime>
  <Words>1402</Words>
  <Application>Microsoft Office PowerPoint</Application>
  <PresentationFormat>On-screen Show (4:3)</PresentationFormat>
  <Paragraphs>207</Paragraphs>
  <Slides>15</Slides>
  <Notes>10</Notes>
  <HiddenSlides>0</HiddenSlides>
  <MMClips>0</MMClips>
  <ScaleCrop>false</ScaleCrop>
  <HeadingPairs>
    <vt:vector size="10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Links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8" baseType="lpstr">
      <vt:lpstr>Arial</vt:lpstr>
      <vt:lpstr>Calibri</vt:lpstr>
      <vt:lpstr>Cambria Math</vt:lpstr>
      <vt:lpstr>Tahoma</vt:lpstr>
      <vt:lpstr>Times New Roman</vt:lpstr>
      <vt:lpstr>Verdana</vt:lpstr>
      <vt:lpstr>PHRI Theme</vt:lpstr>
      <vt:lpstr>file:///\\unix\stat\database\B_FreePilot\Simulation\Output\plot\power_12clusters.pdf</vt:lpstr>
      <vt:lpstr>file:///\\unix\stat\database\B_FreePilot\Simulation\Output\plot\power_800clusize.pdf</vt:lpstr>
      <vt:lpstr>file:///\\unix\stat\database\B_FreePilot\Simulation\Output\plot\typeI_12clusters.pdf</vt:lpstr>
      <vt:lpstr>file:///\\unix\stat\database\B_FreePilot\Simulation\Output\plot\typeI_800clusize.pdf</vt:lpstr>
      <vt:lpstr>file:///\\unix\stat\database\B_FreePilot\Simulation\Output\plot\power_bfree16clusters.pdf</vt:lpstr>
      <vt:lpstr>Worksheet</vt:lpstr>
      <vt:lpstr>Cluster Crossovers with Multiple periods</vt:lpstr>
      <vt:lpstr>Benzodiazepine-free Cardiac Anesthesia for Reduction in postoperative delirium (B-Free) trial.</vt:lpstr>
      <vt:lpstr>Randomized-controlled trials (RCT)</vt:lpstr>
      <vt:lpstr>Cluster Crossover RCT</vt:lpstr>
      <vt:lpstr>Objective</vt:lpstr>
      <vt:lpstr>Model with cluster effects treated as random</vt:lpstr>
      <vt:lpstr>Sample size formula using a design effect</vt:lpstr>
      <vt:lpstr>Simulation Parameters</vt:lpstr>
      <vt:lpstr>Simulation Results: Power</vt:lpstr>
      <vt:lpstr>Simulation Results: Type I error</vt:lpstr>
      <vt:lpstr>Sample size for B-free trial </vt:lpstr>
      <vt:lpstr>Summary</vt:lpstr>
      <vt:lpstr>PowerPoint Presentation</vt:lpstr>
      <vt:lpstr>Questions?</vt:lpstr>
      <vt:lpstr>PowerPoint Presentation</vt:lpstr>
    </vt:vector>
  </TitlesOfParts>
  <Company>PHRI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considerations for variations of the stepped wedges designs: PACT-HF trial</dc:title>
  <dc:creator>Lee, Shun Fu</dc:creator>
  <cp:lastModifiedBy>Lee, Shun Fu</cp:lastModifiedBy>
  <cp:revision>92</cp:revision>
  <dcterms:created xsi:type="dcterms:W3CDTF">2018-05-02T20:18:54Z</dcterms:created>
  <dcterms:modified xsi:type="dcterms:W3CDTF">2019-05-20T02:33:16Z</dcterms:modified>
</cp:coreProperties>
</file>